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7" r:id="rId3"/>
    <p:sldMasterId id="2147483704" r:id="rId4"/>
  </p:sldMasterIdLst>
  <p:notesMasterIdLst>
    <p:notesMasterId r:id="rId99"/>
  </p:notesMasterIdLst>
  <p:sldIdLst>
    <p:sldId id="301" r:id="rId5"/>
    <p:sldId id="854" r:id="rId6"/>
    <p:sldId id="779" r:id="rId7"/>
    <p:sldId id="1690" r:id="rId8"/>
    <p:sldId id="781" r:id="rId9"/>
    <p:sldId id="782" r:id="rId10"/>
    <p:sldId id="783" r:id="rId11"/>
    <p:sldId id="786" r:id="rId12"/>
    <p:sldId id="785" r:id="rId13"/>
    <p:sldId id="832" r:id="rId14"/>
    <p:sldId id="787" r:id="rId15"/>
    <p:sldId id="788" r:id="rId16"/>
    <p:sldId id="789" r:id="rId17"/>
    <p:sldId id="790" r:id="rId18"/>
    <p:sldId id="791" r:id="rId19"/>
    <p:sldId id="792" r:id="rId20"/>
    <p:sldId id="793" r:id="rId21"/>
    <p:sldId id="794" r:id="rId22"/>
    <p:sldId id="795" r:id="rId23"/>
    <p:sldId id="796" r:id="rId24"/>
    <p:sldId id="797" r:id="rId25"/>
    <p:sldId id="798" r:id="rId26"/>
    <p:sldId id="834" r:id="rId27"/>
    <p:sldId id="1691" r:id="rId28"/>
    <p:sldId id="799" r:id="rId29"/>
    <p:sldId id="800" r:id="rId30"/>
    <p:sldId id="801" r:id="rId31"/>
    <p:sldId id="802" r:id="rId32"/>
    <p:sldId id="803" r:id="rId33"/>
    <p:sldId id="804" r:id="rId34"/>
    <p:sldId id="805" r:id="rId35"/>
    <p:sldId id="833" r:id="rId36"/>
    <p:sldId id="806" r:id="rId37"/>
    <p:sldId id="807" r:id="rId38"/>
    <p:sldId id="821" r:id="rId39"/>
    <p:sldId id="822" r:id="rId40"/>
    <p:sldId id="823" r:id="rId41"/>
    <p:sldId id="824" r:id="rId42"/>
    <p:sldId id="825" r:id="rId43"/>
    <p:sldId id="826" r:id="rId44"/>
    <p:sldId id="827" r:id="rId45"/>
    <p:sldId id="828" r:id="rId46"/>
    <p:sldId id="829" r:id="rId47"/>
    <p:sldId id="830" r:id="rId48"/>
    <p:sldId id="831" r:id="rId49"/>
    <p:sldId id="809" r:id="rId50"/>
    <p:sldId id="810" r:id="rId51"/>
    <p:sldId id="811" r:id="rId52"/>
    <p:sldId id="812" r:id="rId53"/>
    <p:sldId id="813" r:id="rId54"/>
    <p:sldId id="814" r:id="rId55"/>
    <p:sldId id="850" r:id="rId56"/>
    <p:sldId id="837" r:id="rId57"/>
    <p:sldId id="849" r:id="rId58"/>
    <p:sldId id="852" r:id="rId59"/>
    <p:sldId id="838" r:id="rId60"/>
    <p:sldId id="836" r:id="rId61"/>
    <p:sldId id="842" r:id="rId62"/>
    <p:sldId id="843" r:id="rId63"/>
    <p:sldId id="839" r:id="rId64"/>
    <p:sldId id="844" r:id="rId65"/>
    <p:sldId id="845" r:id="rId66"/>
    <p:sldId id="846" r:id="rId67"/>
    <p:sldId id="847" r:id="rId68"/>
    <p:sldId id="848" r:id="rId69"/>
    <p:sldId id="817" r:id="rId70"/>
    <p:sldId id="818" r:id="rId71"/>
    <p:sldId id="1692" r:id="rId72"/>
    <p:sldId id="1074" r:id="rId73"/>
    <p:sldId id="1076" r:id="rId74"/>
    <p:sldId id="1142" r:id="rId75"/>
    <p:sldId id="1143" r:id="rId76"/>
    <p:sldId id="1129" r:id="rId77"/>
    <p:sldId id="1144" r:id="rId78"/>
    <p:sldId id="1135" r:id="rId79"/>
    <p:sldId id="1136" r:id="rId80"/>
    <p:sldId id="1137" r:id="rId81"/>
    <p:sldId id="1138" r:id="rId82"/>
    <p:sldId id="1075" r:id="rId83"/>
    <p:sldId id="1079" r:id="rId84"/>
    <p:sldId id="1080" r:id="rId85"/>
    <p:sldId id="1081" r:id="rId86"/>
    <p:sldId id="1082" r:id="rId87"/>
    <p:sldId id="1693" r:id="rId88"/>
    <p:sldId id="1151" r:id="rId89"/>
    <p:sldId id="1153" r:id="rId90"/>
    <p:sldId id="1154" r:id="rId91"/>
    <p:sldId id="1155" r:id="rId92"/>
    <p:sldId id="1156" r:id="rId93"/>
    <p:sldId id="1157" r:id="rId94"/>
    <p:sldId id="1158" r:id="rId95"/>
    <p:sldId id="1162" r:id="rId96"/>
    <p:sldId id="1163" r:id="rId97"/>
    <p:sldId id="1073" r:id="rId98"/>
  </p:sldIdLst>
  <p:sldSz cx="9144000" cy="5143500" type="screen16x9"/>
  <p:notesSz cx="6858000" cy="9144000"/>
  <p:custDataLst>
    <p:tags r:id="rId1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8452"/>
    <a:srgbClr val="55A868"/>
    <a:srgbClr val="4F81BD"/>
    <a:srgbClr val="FEC002"/>
    <a:srgbClr val="ED7D31"/>
    <a:srgbClr val="46BCDE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65" autoAdjust="0"/>
    <p:restoredTop sz="83333" autoAdjust="0"/>
  </p:normalViewPr>
  <p:slideViewPr>
    <p:cSldViewPr snapToGrid="0">
      <p:cViewPr varScale="1">
        <p:scale>
          <a:sx n="228" d="100"/>
          <a:sy n="228" d="100"/>
        </p:scale>
        <p:origin x="192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22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096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865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126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20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12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03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38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14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66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26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668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535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220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05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037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901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374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603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398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16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557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832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47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5698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752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064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13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31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87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085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EC00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57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11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7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70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912435"/>
      </p:ext>
    </p:extLst>
  </p:cSld>
  <p:clrMapOvr>
    <a:masterClrMapping/>
  </p:clrMapOvr>
  <p:transition spd="slow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590390"/>
      </p:ext>
    </p:extLst>
  </p:cSld>
  <p:clrMapOvr>
    <a:masterClrMapping/>
  </p:clrMapOvr>
  <p:transition spd="slow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868400"/>
      </p:ext>
    </p:extLst>
  </p:cSld>
  <p:clrMapOvr>
    <a:masterClrMapping/>
  </p:clrMapOvr>
  <p:transition spd="slow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101630"/>
      </p:ext>
    </p:extLst>
  </p:cSld>
  <p:clrMapOvr>
    <a:masterClrMapping/>
  </p:clrMapOvr>
  <p:transition spd="slow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244667"/>
      </p:ext>
    </p:extLst>
  </p:cSld>
  <p:clrMapOvr>
    <a:masterClrMapping/>
  </p:clrMapOvr>
  <p:transition spd="slow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575410"/>
      </p:ext>
    </p:extLst>
  </p:cSld>
  <p:clrMapOvr>
    <a:masterClrMapping/>
  </p:clrMapOvr>
  <p:transition spd="slow">
    <p:pull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247120"/>
      </p:ext>
    </p:extLst>
  </p:cSld>
  <p:clrMapOvr>
    <a:masterClrMapping/>
  </p:clrMapOvr>
  <p:transition spd="slow">
    <p:pull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67504"/>
      </p:ext>
    </p:extLst>
  </p:cSld>
  <p:clrMapOvr>
    <a:masterClrMapping/>
  </p:clrMapOvr>
  <p:transition spd="slow">
    <p:pull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944390"/>
      </p:ext>
    </p:extLst>
  </p:cSld>
  <p:clrMapOvr>
    <a:masterClrMapping/>
  </p:clrMapOvr>
  <p:transition spd="slow">
    <p:pull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211437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86551"/>
      </p:ext>
    </p:extLst>
  </p:cSld>
  <p:clrMapOvr>
    <a:masterClrMapping/>
  </p:clrMapOvr>
  <p:transition spd="slow">
    <p:pull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613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94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35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58089"/>
      </p:ext>
    </p:extLst>
  </p:cSld>
  <p:clrMapOvr>
    <a:masterClrMapping/>
  </p:clrMapOvr>
  <p:transition spd="slow">
    <p:cover dir="rd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54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16487"/>
      </p:ext>
    </p:extLst>
  </p:cSld>
  <p:clrMapOvr>
    <a:masterClrMapping/>
  </p:clrMapOvr>
  <p:transition spd="slow">
    <p:pull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906878"/>
      </p:ext>
    </p:extLst>
  </p:cSld>
  <p:clrMapOvr>
    <a:masterClrMapping/>
  </p:clrMapOvr>
  <p:transition spd="slow">
    <p:pull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69951"/>
      </p:ext>
    </p:extLst>
  </p:cSld>
  <p:clrMapOvr>
    <a:masterClrMapping/>
  </p:clrMapOvr>
  <p:transition spd="slow">
    <p:pull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297906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15446"/>
      </p:ext>
    </p:extLst>
  </p:cSld>
  <p:clrMapOvr>
    <a:masterClrMapping/>
  </p:clrMapOvr>
  <p:transition spd="slow">
    <p:pull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00949"/>
      </p:ext>
    </p:extLst>
  </p:cSld>
  <p:clrMapOvr>
    <a:masterClrMapping/>
  </p:clrMapOvr>
  <p:transition spd="slow">
    <p:pull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284275"/>
      </p:ext>
    </p:extLst>
  </p:cSld>
  <p:clrMapOvr>
    <a:masterClrMapping/>
  </p:clrMapOvr>
  <p:transition spd="slow">
    <p:pull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05311"/>
      </p:ext>
    </p:extLst>
  </p:cSld>
  <p:clrMapOvr>
    <a:masterClrMapping/>
  </p:clrMapOvr>
  <p:transition spd="slow">
    <p:pull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8979"/>
      </p:ext>
    </p:extLst>
  </p:cSld>
  <p:clrMapOvr>
    <a:masterClrMapping/>
  </p:clrMapOvr>
  <p:transition spd="slow">
    <p:pull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56244"/>
      </p:ext>
    </p:extLst>
  </p:cSld>
  <p:clrMapOvr>
    <a:masterClrMapping/>
  </p:clrMapOvr>
  <p:transition spd="slow">
    <p:pull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639775"/>
      </p:ext>
    </p:extLst>
  </p:cSld>
  <p:clrMapOvr>
    <a:masterClrMapping/>
  </p:clrMapOvr>
  <p:transition spd="slow">
    <p:pull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6321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8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0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2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70" r:id="rId15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3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47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0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38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70.png"/><Relationship Id="rId5" Type="http://schemas.openxmlformats.org/officeDocument/2006/relationships/image" Target="../media/image46.png"/><Relationship Id="rId10" Type="http://schemas.openxmlformats.org/officeDocument/2006/relationships/image" Target="../media/image350.png"/><Relationship Id="rId4" Type="http://schemas.openxmlformats.org/officeDocument/2006/relationships/image" Target="../media/image45.png"/><Relationship Id="rId9" Type="http://schemas.openxmlformats.org/officeDocument/2006/relationships/image" Target="../media/image3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方正超粗黑简体" panose="03000509000000000000" pitchFamily="65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0087CF"/>
                  </a:solidFill>
                  <a:effectLst/>
                  <a:uLnTx/>
                  <a:uFillTx/>
                  <a:latin typeface="Calibri"/>
                  <a:ea typeface="方正超粗黑简体" panose="03000509000000000000" pitchFamily="65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700" b="1" i="0" u="none" strike="noStrike" kern="1200" cap="none" spc="0" normalizeH="0" baseline="0" noProof="0">
                  <a:ln>
                    <a:noFill/>
                  </a:ln>
                  <a:solidFill>
                    <a:srgbClr val="CA009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2153" y="2169137"/>
            <a:ext cx="8945065" cy="58474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互联网与文本分析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分类问题与文本分类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11913AF-7BDC-6A43-974D-C041DD8A3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359299"/>
            <a:ext cx="52562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1" lang="zh-CN" altLang="mr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-Roman" charset="0"/>
                <a:ea typeface="隶书" pitchFamily="49" charset="-122"/>
                <a:cs typeface="Mangal" panose="02040503050203030202" pitchFamily="18" charset="0"/>
              </a:rPr>
              <a:t>范举教授         </a:t>
            </a:r>
            <a:r>
              <a:rPr kumimoji="1" lang="mr-IN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-Roman" charset="0"/>
                <a:ea typeface="隶书" pitchFamily="49" charset="-122"/>
                <a:cs typeface="Mangal" panose="02040503050203030202" pitchFamily="18" charset="0"/>
              </a:rPr>
              <a:t>fanj@ruc.edu.cn</a:t>
            </a:r>
            <a:endParaRPr kumimoji="1" lang="mr-IN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-Roman" charset="0"/>
              <a:ea typeface="隶书" pitchFamily="49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6984749" cy="3937000"/>
          </a:xfrm>
        </p:spPr>
        <p:txBody>
          <a:bodyPr/>
          <a:lstStyle/>
          <a:p>
            <a:r>
              <a:rPr lang="zh-CN" altLang="en-US" dirty="0"/>
              <a:t>案例分析：真实的中文虚假信息</a:t>
            </a:r>
            <a:endParaRPr lang="en-US" altLang="zh-C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19445" y="1272978"/>
          <a:ext cx="5355900" cy="161141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3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娱乐类（标题）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曾毅退出凤凰传奇，与庞龙合唱，原来他唱功这么好！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唐嫣学生装现身机场 ，宽松胖大疑似怀孕？罗晋要升级当爸爸 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《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七仙女</a:t>
                      </a:r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》 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开拍 ， 赵丽颖和郑爽谁更适合演七仙女和鹿晗搭档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今天鹿晗和关晓彤分手了吗 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佟丽娅被爆离婚 ，网友为何大喊：痛快人心 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019445" y="2998690"/>
          <a:ext cx="5355900" cy="161141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2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社会类（标题）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家长注意了！初三有这</a:t>
                      </a:r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</a:rPr>
                        <a:t>个现象的孩子，成绩会越来越差！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10918" marB="10918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摊贩城管一家亲！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日起，农户进城摆摊不用愁了，可放心买卖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电瓶车用久了电池就得换？别傻了，教你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招，再多骑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年都没问题！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医院交停车费，找回来一枚硬币，价值</a:t>
                      </a:r>
                      <a:r>
                        <a:rPr lang="en-US" altLang="zh-CN" sz="1400" u="none" strike="noStrike" dirty="0">
                          <a:effectLst/>
                        </a:rPr>
                        <a:t>3000</a:t>
                      </a:r>
                      <a:r>
                        <a:rPr lang="zh-CN" altLang="en-US" sz="1400" u="none" strike="noStrike" dirty="0">
                          <a:effectLst/>
                        </a:rPr>
                        <a:t>元，真不敢相信！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还用别人的驾驶证代扣分？现在已经行不通了！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>
            <a:off x="6757570" y="1272978"/>
            <a:ext cx="360040" cy="3337122"/>
          </a:xfrm>
          <a:prstGeom prst="rightBrace">
            <a:avLst>
              <a:gd name="adj1" fmla="val 5558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362404" y="2341374"/>
                <a:ext cx="159606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TZhongsong" charset="-122"/>
                    <a:ea typeface="STZhongsong" charset="-122"/>
                    <a:cs typeface="STZhongsong" charset="-122"/>
                  </a:rPr>
                  <a:t>特征选取举例：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问号加感叹号</a:t>
                </a:r>
                <a:r>
                  <a:rPr lang="zh-CN" altLang="en-US" dirty="0"/>
                  <a:t>出现在第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/>
                  <a:t>篇消息中的频率</a:t>
                </a:r>
                <a:endParaRPr lang="en-US" dirty="0">
                  <a:solidFill>
                    <a:schemeClr val="accent5"/>
                  </a:solidFill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404" y="2341374"/>
                <a:ext cx="1596065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9160" t="-2538" r="-8779" b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69071" y="1644344"/>
            <a:ext cx="582730" cy="5827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447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分类问题的基本步骤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2364"/>
                <a:ext cx="8229600" cy="1171121"/>
              </a:xfrm>
            </p:spPr>
            <p:txBody>
              <a:bodyPr/>
              <a:lstStyle/>
              <a:p>
                <a:r>
                  <a:rPr lang="zh-CN" altLang="en-US" dirty="0"/>
                  <a:t>虚假信息检测最简单的特征选取策略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问号加感叹号</a:t>
                </a:r>
                <a:r>
                  <a:rPr lang="zh-CN" altLang="en-US" dirty="0"/>
                  <a:t>出现在第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/>
                  <a:t>篇消息中的频率：记为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2364"/>
                <a:ext cx="8229600" cy="1171121"/>
              </a:xfrm>
              <a:blipFill rotWithShape="0">
                <a:blip r:embed="rId3"/>
                <a:stretch>
                  <a:fillRect l="-667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Evaluation</a:t>
            </a: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24045" y="2848244"/>
            <a:ext cx="1032390" cy="1137910"/>
            <a:chOff x="5292080" y="2196496"/>
            <a:chExt cx="1376520" cy="1517213"/>
          </a:xfrm>
        </p:grpSpPr>
        <p:sp>
          <p:nvSpPr>
            <p:cNvPr id="24" name="Oval 23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070411" y="2833799"/>
            <a:ext cx="1032390" cy="1140414"/>
            <a:chOff x="7063410" y="2348864"/>
            <a:chExt cx="1376520" cy="1520552"/>
          </a:xfrm>
        </p:grpSpPr>
        <p:sp>
          <p:nvSpPr>
            <p:cNvPr id="48" name="Oval 47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1476094" y="240232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251947" y="4208478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正例</a:t>
            </a:r>
            <a:endParaRPr lang="en-US" altLang="zh-CN" sz="1500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263340" y="4208478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负例</a:t>
            </a:r>
            <a:endParaRPr lang="en-US" altLang="zh-CN" sz="1500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61" y="2493485"/>
            <a:ext cx="3241415" cy="1913336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211233" y="4183198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21772" y="2218678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30978" y="25598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58563" y="3670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55663" y="322820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967743" y="292055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945442" y="346038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93692" y="304353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24923" y="346170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276385" y="360017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1523" y="2578100"/>
            <a:ext cx="15023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600" b="1" dirty="0">
                <a:solidFill>
                  <a:srgbClr val="ED7D3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正例：</a:t>
            </a:r>
            <a:r>
              <a:rPr lang="en-US" altLang="zh-CN" sz="1600" b="1" dirty="0">
                <a:solidFill>
                  <a:srgbClr val="ED7D31"/>
                </a:solidFill>
                <a:latin typeface="Calibri" charset="0"/>
                <a:ea typeface="Calibri" charset="0"/>
                <a:cs typeface="Calibri" charset="0"/>
              </a:rPr>
              <a:t>15</a:t>
            </a:r>
            <a:r>
              <a:rPr lang="zh-CN" altLang="en-US" sz="1600" b="1" dirty="0">
                <a:solidFill>
                  <a:srgbClr val="ED7D3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lang="en-US" altLang="zh-CN" sz="1600" b="1" dirty="0">
              <a:solidFill>
                <a:srgbClr val="ED7D3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600" b="1" dirty="0">
                <a:solidFill>
                  <a:srgbClr val="FEC00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负例：</a:t>
            </a:r>
            <a:r>
              <a:rPr lang="en-US" altLang="zh-CN" sz="1600" b="1" dirty="0">
                <a:solidFill>
                  <a:srgbClr val="FEC002"/>
                </a:solidFill>
                <a:latin typeface="Calibri" charset="0"/>
                <a:ea typeface="Calibri" charset="0"/>
                <a:cs typeface="Calibri" charset="0"/>
              </a:rPr>
              <a:t>15</a:t>
            </a:r>
            <a:r>
              <a:rPr lang="zh-CN" altLang="en-US" sz="1600" b="1" dirty="0">
                <a:solidFill>
                  <a:srgbClr val="FEC00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lang="en-US" sz="1600" b="1" dirty="0">
              <a:solidFill>
                <a:srgbClr val="FEC00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7028373" y="3950716"/>
            <a:ext cx="1708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备注：左图横坐标只考虑</a:t>
            </a:r>
            <a:r>
              <a:rPr lang="zh-CN" altLang="en-US" sz="1600" b="1" dirty="0"/>
              <a:t>整数点</a:t>
            </a: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8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虚假信息检测最简单的分类算法</a:t>
            </a:r>
          </a:p>
          <a:p>
            <a:pPr lvl="1"/>
            <a:r>
              <a:rPr lang="zh-CN" altLang="en-US" dirty="0"/>
              <a:t>设置一个阈值</a:t>
            </a:r>
            <a:r>
              <a:rPr lang="en-US" altLang="zh-CN" dirty="0"/>
              <a:t>C</a:t>
            </a:r>
            <a:r>
              <a:rPr lang="zh-CN" altLang="en-US" dirty="0"/>
              <a:t>，如</a:t>
            </a:r>
            <a:r>
              <a:rPr lang="en-US" altLang="zh-CN" dirty="0"/>
              <a:t>C=1</a:t>
            </a:r>
          </a:p>
          <a:p>
            <a:pPr lvl="1"/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Evaluation</a:t>
            </a:r>
            <a:endParaRPr lang="en-US" sz="1800" dirty="0"/>
          </a:p>
        </p:txBody>
      </p:sp>
      <p:sp>
        <p:nvSpPr>
          <p:cNvPr id="77" name="Rectangle 76"/>
          <p:cNvSpPr/>
          <p:nvPr/>
        </p:nvSpPr>
        <p:spPr>
          <a:xfrm>
            <a:off x="3968176" y="2951953"/>
            <a:ext cx="17926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F_i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&gt;</a:t>
            </a:r>
            <a:r>
              <a:rPr lang="en-US" altLang="zh-CN" sz="1500" b="1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C: </a:t>
            </a:r>
          </a:p>
          <a:p>
            <a:r>
              <a:rPr lang="zh-CN" altLang="en-US" sz="150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r>
              <a:rPr lang="zh-CN" altLang="en-US" sz="15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</p:txBody>
      </p:sp>
      <p:pic>
        <p:nvPicPr>
          <p:cNvPr id="79" name="图片 5"/>
          <p:cNvPicPr>
            <a:picLocks noChangeAspect="1"/>
          </p:cNvPicPr>
          <p:nvPr/>
        </p:nvPicPr>
        <p:blipFill rotWithShape="1">
          <a:blip r:embed="rId3"/>
          <a:srcRect l="46209" b="327"/>
          <a:stretch/>
        </p:blipFill>
        <p:spPr>
          <a:xfrm>
            <a:off x="6387321" y="2380260"/>
            <a:ext cx="2290527" cy="2381863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948128" y="1297774"/>
            <a:ext cx="3301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使用上节课介绍的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k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近邻分类器，如果一个样本感叹号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问号数量为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2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，考虑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k=7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，分类结果是</a:t>
            </a:r>
            <a:endParaRPr lang="en-US" altLang="zh-CN" sz="1600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正例 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负例</a:t>
            </a:r>
          </a:p>
          <a:p>
            <a:endParaRPr lang="en-US" altLang="zh-CN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209182" y="131017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21213"/>
            <a:ext cx="3241415" cy="19133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45672" y="4310926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6211" y="2346406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417" y="26876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002" y="3798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0102" y="3355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2182" y="304828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79881" y="35881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28131" y="317126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59362" y="35894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0824" y="372790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52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分类问题的基本步骤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sz="1800" b="1" dirty="0">
              <a:solidFill>
                <a:srgbClr val="0000CC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如何评价你分类器的优劣？</a:t>
            </a:r>
          </a:p>
          <a:p>
            <a:pPr lvl="1"/>
            <a:r>
              <a:rPr lang="zh-CN" altLang="en-US" dirty="0"/>
              <a:t>能否直接在训练集评测？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NO</a:t>
            </a:r>
            <a:r>
              <a:rPr lang="zh-CN" altLang="en-US" dirty="0">
                <a:solidFill>
                  <a:srgbClr val="C00000"/>
                </a:solidFill>
              </a:rPr>
              <a:t>！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en-US" altLang="zh-C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14" y="2768292"/>
            <a:ext cx="3241415" cy="19133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85186" y="4458005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95726" y="2493485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077626" y="2706905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325358"/>
              </p:ext>
            </p:extLst>
          </p:nvPr>
        </p:nvGraphicFramePr>
        <p:xfrm>
          <a:off x="5346732" y="2902930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787780" y="2557935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03917" y="2926692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079119" y="4027283"/>
                <a:ext cx="2097241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24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30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19" y="4027283"/>
                <a:ext cx="2097241" cy="485774"/>
              </a:xfrm>
              <a:prstGeom prst="rect">
                <a:avLst/>
              </a:prstGeom>
              <a:blipFill rotWithShape="0">
                <a:blip r:embed="rId4"/>
                <a:stretch>
                  <a:fillRect l="-2035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236868" y="28719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64453" y="39826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1553" y="354029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25848" y="32326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03547" y="377247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51797" y="335562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3028" y="377379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34490" y="391227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723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分类问题的基本步骤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sz="1800" b="1" dirty="0">
              <a:solidFill>
                <a:srgbClr val="0000CC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如何评价你分类器的优劣？</a:t>
            </a:r>
          </a:p>
          <a:p>
            <a:pPr lvl="1"/>
            <a:r>
              <a:rPr lang="zh-CN" altLang="en-US" dirty="0"/>
              <a:t>划分为训练集和测试集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交叉验证：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K-fold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cross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validation</a:t>
            </a:r>
          </a:p>
          <a:p>
            <a:pPr lvl="1"/>
            <a:endParaRPr lang="en-US" altLang="zh-CN" dirty="0"/>
          </a:p>
        </p:txBody>
      </p:sp>
      <p:sp>
        <p:nvSpPr>
          <p:cNvPr id="22" name="Can 21"/>
          <p:cNvSpPr/>
          <p:nvPr/>
        </p:nvSpPr>
        <p:spPr>
          <a:xfrm>
            <a:off x="6345233" y="1939355"/>
            <a:ext cx="1019268" cy="702078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4703467" y="3803956"/>
            <a:ext cx="191591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endParaRPr lang="en-US" altLang="zh-CN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使用训练集训练模型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4" name="Can 23"/>
          <p:cNvSpPr/>
          <p:nvPr/>
        </p:nvSpPr>
        <p:spPr>
          <a:xfrm>
            <a:off x="5147187" y="3056337"/>
            <a:ext cx="1019268" cy="702078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Can 24"/>
          <p:cNvSpPr/>
          <p:nvPr/>
        </p:nvSpPr>
        <p:spPr>
          <a:xfrm>
            <a:off x="7594795" y="3056337"/>
            <a:ext cx="1019268" cy="70207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wn Arrow 25"/>
          <p:cNvSpPr/>
          <p:nvPr/>
        </p:nvSpPr>
        <p:spPr>
          <a:xfrm rot="2262854">
            <a:off x="5928638" y="2580630"/>
            <a:ext cx="270030" cy="4479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/>
        </p:nvSpPr>
        <p:spPr>
          <a:xfrm>
            <a:off x="7418820" y="21156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数据集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46476" y="3790208"/>
            <a:ext cx="191591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测试集</a:t>
            </a:r>
            <a:endParaRPr lang="en-US" altLang="zh-CN" dirty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使用测试集评测模型</a:t>
            </a:r>
            <a:endParaRPr lang="en-US" altLang="zh-CN" sz="1500" dirty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9" name="Down Arrow 28"/>
          <p:cNvSpPr/>
          <p:nvPr/>
        </p:nvSpPr>
        <p:spPr>
          <a:xfrm rot="19584083">
            <a:off x="7520186" y="2594164"/>
            <a:ext cx="270030" cy="4479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6" y="2641433"/>
            <a:ext cx="4880686" cy="13471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79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精度（误差）的评测效果总是好吗？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31140"/>
          </a:xfrm>
        </p:spPr>
        <p:txBody>
          <a:bodyPr/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 rotWithShape="0">
                <a:blip r:embed="rId3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488" y="3558188"/>
            <a:ext cx="524822" cy="529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18122" y="355818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035023" y="1374895"/>
            <a:ext cx="3320919" cy="188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1800" dirty="0"/>
              <a:t>几个关键概念</a:t>
            </a:r>
            <a:endParaRPr lang="en-US" altLang="zh-CN" sz="180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(TP):</a:t>
            </a:r>
            <a:r>
              <a:rPr lang="zh-CN" altLang="en-US" sz="1350" dirty="0"/>
              <a:t> 正确识别</a:t>
            </a:r>
            <a:endParaRPr lang="en-US" altLang="zh-CN" sz="1350" dirty="0"/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(FP):</a:t>
            </a:r>
            <a:r>
              <a:rPr lang="zh-CN" altLang="en-US" sz="1350" dirty="0"/>
              <a:t> 错误识别</a:t>
            </a:r>
            <a:endParaRPr lang="en-US" altLang="zh-CN" sz="135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(TN):</a:t>
            </a:r>
            <a:r>
              <a:rPr lang="zh-CN" altLang="en-US" sz="1350" dirty="0"/>
              <a:t> 正确拒绝</a:t>
            </a:r>
            <a:endParaRPr lang="en-US" altLang="zh-CN" sz="1350" dirty="0"/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(FN):</a:t>
            </a:r>
            <a:r>
              <a:rPr lang="zh-CN" altLang="en-US" sz="1350" dirty="0"/>
              <a:t> 错误拒绝</a:t>
            </a:r>
            <a:endParaRPr lang="en-US" altLang="zh-CN" sz="135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076941" y="3558188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680637" y="3501401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93082" y="342137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39190" y="2942858"/>
            <a:ext cx="331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TP/FP/TN/FN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填到下表</a:t>
            </a: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50437" y="290176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16146" y="3908788"/>
            <a:ext cx="1672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混淆矩阵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Confusion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Matrix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785264" y="4087348"/>
            <a:ext cx="415636" cy="255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73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精度（误差）的评测效果总是好吗？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31140"/>
          </a:xfrm>
        </p:spPr>
        <p:txBody>
          <a:bodyPr/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 rotWithShape="0">
                <a:blip r:embed="rId3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488" y="3558188"/>
            <a:ext cx="524822" cy="529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18122" y="355818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035023" y="1374895"/>
            <a:ext cx="3320919" cy="188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1800" dirty="0"/>
              <a:t>几个关键概念</a:t>
            </a:r>
            <a:endParaRPr lang="en-US" altLang="zh-CN" sz="180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(TP):</a:t>
            </a:r>
            <a:r>
              <a:rPr lang="zh-CN" altLang="en-US" sz="1350" dirty="0"/>
              <a:t> 正确识别</a:t>
            </a:r>
            <a:endParaRPr lang="en-US" altLang="zh-CN" sz="1350" dirty="0"/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(FP):</a:t>
            </a:r>
            <a:r>
              <a:rPr lang="zh-CN" altLang="en-US" sz="1350" dirty="0"/>
              <a:t> 错误识别</a:t>
            </a:r>
            <a:endParaRPr lang="en-US" altLang="zh-CN" sz="135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(TN):</a:t>
            </a:r>
            <a:r>
              <a:rPr lang="zh-CN" altLang="en-US" sz="1350" dirty="0"/>
              <a:t> 正确拒绝</a:t>
            </a:r>
            <a:endParaRPr lang="en-US" altLang="zh-CN" sz="1350" dirty="0"/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(FN):</a:t>
            </a:r>
            <a:r>
              <a:rPr lang="zh-CN" altLang="en-US" sz="1350" dirty="0"/>
              <a:t> 错误拒绝</a:t>
            </a:r>
            <a:endParaRPr lang="en-US" altLang="zh-CN" sz="135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076941" y="3558188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680637" y="3501401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00615" y="351971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15820" y="3855802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/>
              <a:t>TP</a:t>
            </a:r>
            <a:endParaRPr lang="en-US" sz="1500"/>
          </a:p>
        </p:txBody>
      </p:sp>
      <p:sp>
        <p:nvSpPr>
          <p:cNvPr id="15" name="Rectangle 14"/>
          <p:cNvSpPr/>
          <p:nvPr/>
        </p:nvSpPr>
        <p:spPr>
          <a:xfrm>
            <a:off x="6419676" y="3846436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FN</a:t>
            </a:r>
            <a:endParaRPr lang="en-US" sz="1500" dirty="0"/>
          </a:p>
        </p:txBody>
      </p:sp>
      <p:sp>
        <p:nvSpPr>
          <p:cNvPr id="16" name="Rectangle 15"/>
          <p:cNvSpPr/>
          <p:nvPr/>
        </p:nvSpPr>
        <p:spPr>
          <a:xfrm>
            <a:off x="5811218" y="4135199"/>
            <a:ext cx="37221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FP</a:t>
            </a:r>
            <a:endParaRPr lang="en-US" sz="1500" dirty="0"/>
          </a:p>
        </p:txBody>
      </p:sp>
      <p:sp>
        <p:nvSpPr>
          <p:cNvPr id="17" name="Rectangle 16"/>
          <p:cNvSpPr/>
          <p:nvPr/>
        </p:nvSpPr>
        <p:spPr>
          <a:xfrm>
            <a:off x="6415074" y="4125832"/>
            <a:ext cx="40107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TN</a:t>
            </a:r>
            <a:endParaRPr lang="en-US" sz="1500" dirty="0"/>
          </a:p>
        </p:txBody>
      </p:sp>
      <p:sp>
        <p:nvSpPr>
          <p:cNvPr id="18" name="Rectangle 17"/>
          <p:cNvSpPr/>
          <p:nvPr/>
        </p:nvSpPr>
        <p:spPr>
          <a:xfrm>
            <a:off x="5039190" y="2942858"/>
            <a:ext cx="331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TP/FP/TN/FN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填到下表</a:t>
            </a: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50437" y="290176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8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精度（误差）的评测效果总是好吗？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31140"/>
          </a:xfrm>
        </p:spPr>
        <p:txBody>
          <a:bodyPr/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 rotWithShape="0">
                <a:blip r:embed="rId3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488" y="3558188"/>
            <a:ext cx="524822" cy="529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18122" y="355818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875303" y="1364590"/>
            <a:ext cx="4110608" cy="280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引入新的指标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mr-IN" altLang="zh-CN" sz="1800" dirty="0"/>
              <a:t>–</a:t>
            </a:r>
            <a:r>
              <a:rPr lang="zh-CN" altLang="en-US" sz="1800" dirty="0"/>
              <a:t> 准确率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Recall</a:t>
            </a:r>
            <a:r>
              <a:rPr lang="zh-CN" altLang="en-US" sz="1800" dirty="0"/>
              <a:t> </a:t>
            </a:r>
            <a:r>
              <a:rPr lang="mr-IN" altLang="zh-CN" sz="1800" dirty="0"/>
              <a:t>–</a:t>
            </a:r>
            <a:r>
              <a:rPr lang="zh-CN" altLang="en-US" sz="1800" dirty="0"/>
              <a:t> 召回率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F1</a:t>
            </a:r>
            <a:r>
              <a:rPr lang="zh-CN" altLang="en-US" sz="1800" dirty="0"/>
              <a:t> </a:t>
            </a:r>
            <a:r>
              <a:rPr lang="en-US" altLang="zh-CN" sz="1800" dirty="0"/>
              <a:t>Score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F</a:t>
            </a:r>
            <a:r>
              <a:rPr lang="zh-CN" altLang="en-US" sz="1800" dirty="0"/>
              <a:t>值</a:t>
            </a:r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930607" y="1976342"/>
                <a:ext cx="220336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07" y="1976342"/>
                <a:ext cx="2203360" cy="5231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930607" y="2811158"/>
                <a:ext cx="188930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𝑅𝑒𝑐𝑎𝑙𝑙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07" y="2811158"/>
                <a:ext cx="1889300" cy="52315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589937" y="3645974"/>
                <a:ext cx="2544030" cy="745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1=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𝑃𝑟𝑒𝑐𝑖𝑠𝑖𝑜𝑛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𝑅𝑒𝑐𝑎𝑙𝑙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37" y="3645974"/>
                <a:ext cx="2544030" cy="7456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4222772" y="4200588"/>
            <a:ext cx="1467068" cy="512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请</a:t>
            </a:r>
            <a:r>
              <a:rPr lang="zh-CN" altLang="en-US" sz="200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计算左表</a:t>
            </a:r>
            <a:endParaRPr lang="en-US" altLang="zh-CN" sz="2000" dirty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94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精度（误差）的评测效果总是好吗？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31140"/>
          </a:xfrm>
        </p:spPr>
        <p:txBody>
          <a:bodyPr/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 rotWithShape="0">
                <a:blip r:embed="rId3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488" y="3558188"/>
            <a:ext cx="524822" cy="529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18122" y="355818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074374" y="1505960"/>
            <a:ext cx="3082956" cy="210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1800" dirty="0"/>
              <a:t>引入新的指标</a:t>
            </a:r>
            <a:endParaRPr lang="en-US" altLang="zh-CN" sz="1800" dirty="0"/>
          </a:p>
          <a:p>
            <a:pPr lvl="1"/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50%</a:t>
            </a:r>
          </a:p>
          <a:p>
            <a:pPr lvl="1"/>
            <a:r>
              <a:rPr lang="en-US" altLang="zh-CN" sz="1800" dirty="0"/>
              <a:t>Recall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40%</a:t>
            </a:r>
          </a:p>
          <a:p>
            <a:pPr lvl="1"/>
            <a:r>
              <a:rPr lang="en-US" altLang="zh-CN" sz="1800" dirty="0"/>
              <a:t>F1</a:t>
            </a:r>
            <a:r>
              <a:rPr lang="zh-CN" altLang="en-US" sz="1800" dirty="0"/>
              <a:t> </a:t>
            </a:r>
            <a:r>
              <a:rPr lang="en-US" altLang="zh-CN" sz="1800" dirty="0"/>
              <a:t>Score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44%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35677" y="3598094"/>
            <a:ext cx="191590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实际分类效果</a:t>
            </a:r>
            <a:r>
              <a:rPr lang="zh-CN" altLang="en-US" sz="15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很差！</a:t>
            </a:r>
            <a:endParaRPr lang="en-US" altLang="zh-CN" sz="1500" dirty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19" name="图片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4405" y="3558188"/>
            <a:ext cx="525529" cy="52552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4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分类问题的基本评测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sz="1800" b="1" dirty="0">
              <a:solidFill>
                <a:srgbClr val="0000CC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如何评价你分类器的优劣？</a:t>
            </a:r>
          </a:p>
          <a:p>
            <a:pPr lvl="1"/>
            <a:endParaRPr lang="en-US" altLang="zh-CN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altLang="zh-C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73" y="2377666"/>
            <a:ext cx="3556354" cy="209923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97785" y="2102859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925151" y="2364150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21170"/>
              </p:ext>
            </p:extLst>
          </p:nvPr>
        </p:nvGraphicFramePr>
        <p:xfrm>
          <a:off x="4772236" y="2364150"/>
          <a:ext cx="3420966" cy="192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C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Precision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F1</a:t>
                      </a:r>
                      <a:r>
                        <a:rPr lang="zh-CN" altLang="en-US" sz="1400" b="0" baseline="0" dirty="0"/>
                        <a:t> </a:t>
                      </a:r>
                      <a:r>
                        <a:rPr lang="en-US" altLang="zh-CN" sz="1400" b="0" baseline="0" dirty="0"/>
                        <a:t>Score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2522173" y="1893970"/>
            <a:ext cx="17926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1350" b="1" dirty="0" err="1">
                <a:latin typeface="Courier New" charset="0"/>
                <a:ea typeface="Courier New" charset="0"/>
                <a:cs typeface="Courier New" charset="0"/>
              </a:rPr>
              <a:t>F_i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 &gt;</a:t>
            </a:r>
            <a:r>
              <a:rPr lang="en-US" altLang="zh-CN" sz="1350" b="1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 C: </a:t>
            </a:r>
          </a:p>
          <a:p>
            <a:r>
              <a:rPr lang="zh-CN" altLang="en-US" sz="135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r>
              <a:rPr lang="zh-CN" altLang="en-US" sz="135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20396" y="1368189"/>
            <a:ext cx="2975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请计算下表单元格的分值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0.5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1.0</a:t>
            </a:r>
            <a:endParaRPr lang="zh-CN" altLang="en-US" sz="1600" b="1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93212" y="140057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536337" y="1923794"/>
            <a:ext cx="592859" cy="909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3165" y="25357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0750" y="3646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44352" y="327707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42178" y="285011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50964" y="345994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3382" y="29960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19003" y="345822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56558" y="364289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2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监督学习概览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学习目标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  <m:r>
                      <a:rPr lang="zh-CN" altLang="en-US" b="0" i="1" smtClean="0">
                        <a:latin typeface="Cambria Math" charset="0"/>
                      </a:rPr>
                      <m:t>：</m:t>
                    </m:r>
                    <m:r>
                      <a:rPr lang="en-US" altLang="zh-CN" b="0" i="1" smtClean="0">
                        <a:latin typeface="Cambria Math" charset="0"/>
                      </a:rPr>
                      <m:t>𝑋</m:t>
                    </m:r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r>
                      <a:rPr lang="en-US" altLang="zh-CN" b="0" i="1" smtClean="0">
                        <a:latin typeface="Cambria Math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训练数据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r>
                      <a:rPr lang="en-US" altLang="zh-CN" b="0" i="1" smtClean="0">
                        <a:latin typeface="Cambria Math" charset="0"/>
                      </a:rPr>
                      <m:t>𝑋</m:t>
                    </m:r>
                    <m:r>
                      <a:rPr lang="en-US" altLang="zh-CN" b="0" i="1" smtClean="0">
                        <a:latin typeface="Cambria Math" charset="0"/>
                      </a:rPr>
                      <m:t>×</m:t>
                    </m:r>
                    <m:r>
                      <a:rPr lang="en-US" altLang="zh-CN" b="0" i="1" smtClean="0">
                        <a:latin typeface="Cambria Math" charset="0"/>
                      </a:rPr>
                      <m:t>𝑌</m:t>
                    </m:r>
                    <m:r>
                      <a:rPr lang="en-US" altLang="zh-CN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zh-CN" altLang="en-US" dirty="0"/>
                  <a:t>学习（训练）过程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r>
                      <a:rPr lang="en-US" altLang="zh-CN" b="0" i="1" smtClean="0">
                        <a:latin typeface="Cambria Math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lvl="1"/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预测（测试）过程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新数据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zh-CN" altLang="en-US" dirty="0"/>
                  <a:t>输出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774" b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3518290" y="1318967"/>
            <a:ext cx="2092745" cy="1890211"/>
            <a:chOff x="1709665" y="1700807"/>
            <a:chExt cx="2790327" cy="2520281"/>
          </a:xfrm>
        </p:grpSpPr>
        <p:sp>
          <p:nvSpPr>
            <p:cNvPr id="5" name="Oval 4"/>
            <p:cNvSpPr/>
            <p:nvPr/>
          </p:nvSpPr>
          <p:spPr>
            <a:xfrm>
              <a:off x="2240773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024733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401541" y="2420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816821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744829" y="19168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528805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40757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321149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248869" y="1916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176845" y="242088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960837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52878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248853" y="2204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03282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897213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3337629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952741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880717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24733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03287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2384789" y="29249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15199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168765" y="34926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456797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656053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3176861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2584045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312781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28000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584045" y="3284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2816837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888845" y="34206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2488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360890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3968965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3968965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3752925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3608909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377807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398571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339288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3248869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3248869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960837" y="3140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303284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3592173" y="19888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3841717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3536901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3680933" y="227687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3761325" y="25012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3968965" y="2348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3608909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3824933" y="35730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4112965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709665" y="1700807"/>
              <a:ext cx="2790327" cy="25202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178573" y="1603442"/>
            <a:ext cx="1032390" cy="1137910"/>
            <a:chOff x="5292080" y="2196496"/>
            <a:chExt cx="1376520" cy="1517213"/>
          </a:xfrm>
        </p:grpSpPr>
        <p:sp>
          <p:nvSpPr>
            <p:cNvPr id="61" name="Oval 60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224939" y="1588996"/>
            <a:ext cx="1032390" cy="1140414"/>
            <a:chOff x="7063410" y="2348864"/>
            <a:chExt cx="1376520" cy="1520552"/>
          </a:xfrm>
        </p:grpSpPr>
        <p:sp>
          <p:nvSpPr>
            <p:cNvPr id="85" name="Oval 84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cxnSp>
        <p:nvCxnSpPr>
          <p:cNvPr id="106" name="Curved Connector 105"/>
          <p:cNvCxnSpPr/>
          <p:nvPr/>
        </p:nvCxnSpPr>
        <p:spPr>
          <a:xfrm>
            <a:off x="5123593" y="1612845"/>
            <a:ext cx="1220486" cy="9570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Curved Connector 106"/>
          <p:cNvCxnSpPr/>
          <p:nvPr/>
        </p:nvCxnSpPr>
        <p:spPr>
          <a:xfrm rot="5400000">
            <a:off x="4189997" y="3145977"/>
            <a:ext cx="717127" cy="38140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/>
        </p:nvSpPr>
        <p:spPr>
          <a:xfrm>
            <a:off x="4213657" y="3842213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9" name="Down Arrow 108"/>
          <p:cNvSpPr/>
          <p:nvPr/>
        </p:nvSpPr>
        <p:spPr>
          <a:xfrm>
            <a:off x="7033490" y="2880559"/>
            <a:ext cx="378042" cy="54308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TextBox 109"/>
          <p:cNvSpPr txBox="1"/>
          <p:nvPr/>
        </p:nvSpPr>
        <p:spPr>
          <a:xfrm>
            <a:off x="5820571" y="3733246"/>
            <a:ext cx="10310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zh-CN" altLang="en-US" sz="27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7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7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7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7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6265395" y="3853198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8063000" y="3601079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8095341" y="4139261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851622" y="3733247"/>
            <a:ext cx="1135678" cy="253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6805455" y="4065771"/>
            <a:ext cx="1181844" cy="219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Down Arrow 115"/>
          <p:cNvSpPr/>
          <p:nvPr/>
        </p:nvSpPr>
        <p:spPr>
          <a:xfrm rot="16200000">
            <a:off x="5036308" y="3675669"/>
            <a:ext cx="378042" cy="64576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ectangle 116"/>
          <p:cNvSpPr/>
          <p:nvPr/>
        </p:nvSpPr>
        <p:spPr>
          <a:xfrm>
            <a:off x="7390576" y="2935624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① 训练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749879" y="3439421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② 预测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85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分类问题的基本评测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sz="1800" b="1" dirty="0">
              <a:solidFill>
                <a:srgbClr val="0000CC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如何评价你分类器的优劣？</a:t>
            </a:r>
          </a:p>
          <a:p>
            <a:pPr lvl="1"/>
            <a:endParaRPr lang="en-US" altLang="zh-CN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altLang="zh-CN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772236" y="2364150"/>
          <a:ext cx="3420966" cy="192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C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Precision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F1</a:t>
                      </a:r>
                      <a:r>
                        <a:rPr lang="zh-CN" altLang="en-US" sz="1400" b="0" baseline="0" dirty="0"/>
                        <a:t> </a:t>
                      </a:r>
                      <a:r>
                        <a:rPr lang="en-US" altLang="zh-CN" sz="1400" b="0" baseline="0" dirty="0"/>
                        <a:t>Score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420396" y="1368189"/>
            <a:ext cx="2975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请计算下表单元格的分值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0.5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1.0</a:t>
            </a:r>
            <a:endParaRPr lang="zh-CN" altLang="en-US" sz="1600" b="1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93212" y="140057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129196" y="1923795"/>
            <a:ext cx="525101" cy="909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73" y="2377666"/>
            <a:ext cx="3556354" cy="209923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97785" y="2102859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925151" y="2364150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522173" y="1893970"/>
            <a:ext cx="17926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1350" b="1" dirty="0" err="1">
                <a:latin typeface="Courier New" charset="0"/>
                <a:ea typeface="Courier New" charset="0"/>
                <a:cs typeface="Courier New" charset="0"/>
              </a:rPr>
              <a:t>F_i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 &gt;</a:t>
            </a:r>
            <a:r>
              <a:rPr lang="en-US" altLang="zh-CN" sz="1350" b="1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 C: </a:t>
            </a:r>
          </a:p>
          <a:p>
            <a:r>
              <a:rPr lang="zh-CN" altLang="en-US" sz="135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r>
              <a:rPr lang="zh-CN" altLang="en-US" sz="135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3165" y="25357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0750" y="3646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44352" y="327707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42178" y="285011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50964" y="345994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83382" y="29960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19003" y="345822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56558" y="364289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229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分类问题的基本评测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sz="1800" b="1" dirty="0">
              <a:solidFill>
                <a:srgbClr val="0000CC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如何评价你分类器的优劣？</a:t>
            </a:r>
          </a:p>
          <a:p>
            <a:pPr lvl="1"/>
            <a:endParaRPr lang="en-US" altLang="zh-CN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altLang="zh-CN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772236" y="2364150"/>
          <a:ext cx="3420966" cy="192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C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Precision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F1</a:t>
                      </a:r>
                      <a:r>
                        <a:rPr lang="zh-CN" altLang="en-US" sz="1400" b="0" baseline="0" dirty="0"/>
                        <a:t> </a:t>
                      </a:r>
                      <a:r>
                        <a:rPr lang="en-US" altLang="zh-CN" sz="1400" b="0" baseline="0" dirty="0"/>
                        <a:t>Score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420396" y="1368189"/>
                <a:ext cx="2975989" cy="708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请计算下表单元格的分值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num>
                      <m:den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𝟑𝟎</m:t>
                        </m:r>
                      </m:den>
                    </m:f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den>
                    </m:f>
                  </m:oMath>
                </a14:m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96" y="1368189"/>
                <a:ext cx="2975989" cy="708527"/>
              </a:xfrm>
              <a:prstGeom prst="rect">
                <a:avLst/>
              </a:prstGeom>
              <a:blipFill rotWithShape="0">
                <a:blip r:embed="rId3"/>
                <a:stretch>
                  <a:fillRect l="-1025" t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893212" y="140057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536337" y="1923795"/>
            <a:ext cx="592860" cy="1217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73" y="2377666"/>
            <a:ext cx="3556354" cy="209923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97785" y="2102859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925151" y="2364150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522173" y="1893970"/>
            <a:ext cx="17926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1350" b="1" dirty="0" err="1">
                <a:latin typeface="Courier New" charset="0"/>
                <a:ea typeface="Courier New" charset="0"/>
                <a:cs typeface="Courier New" charset="0"/>
              </a:rPr>
              <a:t>F_i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 &gt;</a:t>
            </a:r>
            <a:r>
              <a:rPr lang="en-US" altLang="zh-CN" sz="1350" b="1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 C: </a:t>
            </a:r>
          </a:p>
          <a:p>
            <a:r>
              <a:rPr lang="zh-CN" altLang="en-US" sz="135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r>
              <a:rPr lang="zh-CN" altLang="en-US" sz="135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3165" y="25357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0750" y="3646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44352" y="327707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42178" y="285011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50964" y="345994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83382" y="29960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19003" y="345822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56558" y="364289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1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分类问题的基本评测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sz="1800" b="1" dirty="0">
              <a:solidFill>
                <a:srgbClr val="0000CC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如何评价你分类器的优劣？</a:t>
            </a:r>
          </a:p>
          <a:p>
            <a:pPr lvl="1"/>
            <a:endParaRPr lang="en-US" altLang="zh-CN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altLang="zh-CN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772236" y="2364150"/>
          <a:ext cx="3420966" cy="192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C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Precision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F1</a:t>
                      </a:r>
                      <a:r>
                        <a:rPr lang="zh-CN" altLang="en-US" sz="1400" b="0" baseline="0" dirty="0"/>
                        <a:t> </a:t>
                      </a:r>
                      <a:r>
                        <a:rPr lang="en-US" altLang="zh-CN" sz="1400" b="0" baseline="0" dirty="0"/>
                        <a:t>Score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420396" y="1368189"/>
                <a:ext cx="2975989" cy="708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请计算下表单元格的分值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num>
                      <m:den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𝟑𝟎</m:t>
                        </m:r>
                      </m:den>
                    </m:f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den>
                    </m:f>
                  </m:oMath>
                </a14:m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96" y="1368189"/>
                <a:ext cx="2975989" cy="708527"/>
              </a:xfrm>
              <a:prstGeom prst="rect">
                <a:avLst/>
              </a:prstGeom>
              <a:blipFill rotWithShape="0">
                <a:blip r:embed="rId3"/>
                <a:stretch>
                  <a:fillRect l="-1025" t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893212" y="140057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129197" y="1923796"/>
            <a:ext cx="470779" cy="1235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73" y="2377666"/>
            <a:ext cx="3556354" cy="209923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97785" y="2102859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925151" y="2364150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522173" y="1893970"/>
            <a:ext cx="17926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1350" b="1" dirty="0" err="1">
                <a:latin typeface="Courier New" charset="0"/>
                <a:ea typeface="Courier New" charset="0"/>
                <a:cs typeface="Courier New" charset="0"/>
              </a:rPr>
              <a:t>F_i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 &gt;</a:t>
            </a:r>
            <a:r>
              <a:rPr lang="en-US" altLang="zh-CN" sz="1350" b="1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 C: </a:t>
            </a:r>
          </a:p>
          <a:p>
            <a:r>
              <a:rPr lang="zh-CN" altLang="en-US" sz="135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r>
              <a:rPr lang="zh-CN" altLang="en-US" sz="135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35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3165" y="25357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0750" y="3646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44352" y="327707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42178" y="285011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50964" y="345994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83382" y="29960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19003" y="345822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56558" y="364289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3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分类问题的实际经验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提出问题（Question</a:t>
            </a:r>
            <a:r>
              <a:rPr lang="en-US" dirty="0"/>
              <a:t>）</a:t>
            </a:r>
          </a:p>
          <a:p>
            <a:r>
              <a:rPr lang="en-US" dirty="0" err="1"/>
              <a:t>准备数据（Input</a:t>
            </a:r>
            <a:r>
              <a:rPr lang="en-US" dirty="0"/>
              <a:t> Data）</a:t>
            </a:r>
          </a:p>
          <a:p>
            <a:r>
              <a:rPr lang="en-US" dirty="0" err="1"/>
              <a:t>选择特征（Features</a:t>
            </a:r>
            <a:r>
              <a:rPr lang="en-US" dirty="0"/>
              <a:t>）</a:t>
            </a:r>
          </a:p>
          <a:p>
            <a:r>
              <a:rPr lang="en-US" dirty="0" err="1"/>
              <a:t>学习算法（Algorithm</a:t>
            </a:r>
            <a:r>
              <a:rPr lang="en-US" dirty="0"/>
              <a:t>）</a:t>
            </a:r>
          </a:p>
          <a:p>
            <a:endParaRPr lang="en-US" dirty="0"/>
          </a:p>
          <a:p>
            <a:r>
              <a:rPr lang="zh-CN" altLang="en-US" dirty="0"/>
              <a:t>一般在实践中</a:t>
            </a:r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33" y="1175411"/>
            <a:ext cx="5159163" cy="32244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24" y="3368267"/>
            <a:ext cx="2756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0" algn="ctr">
              <a:buNone/>
            </a:pPr>
            <a:r>
              <a:rPr lang="en-US" altLang="zh-CN" sz="3200" dirty="0"/>
              <a:t>Q</a:t>
            </a:r>
            <a:r>
              <a:rPr lang="zh-CN" altLang="en-US" sz="3200" dirty="0">
                <a:sym typeface="Wingdings"/>
              </a:rPr>
              <a:t> </a:t>
            </a:r>
            <a:r>
              <a:rPr lang="en-US" altLang="zh-CN" sz="3200" dirty="0">
                <a:sym typeface="Wingdings"/>
              </a:rPr>
              <a:t>&gt;</a:t>
            </a:r>
            <a:r>
              <a:rPr lang="zh-CN" altLang="en-US" sz="3200" dirty="0">
                <a:sym typeface="Wingdings"/>
              </a:rPr>
              <a:t> </a:t>
            </a:r>
            <a:r>
              <a:rPr lang="en-US" altLang="zh-CN" sz="3200" dirty="0">
                <a:sym typeface="Wingdings"/>
              </a:rPr>
              <a:t>D</a:t>
            </a:r>
            <a:r>
              <a:rPr lang="zh-CN" altLang="en-US" sz="3200" dirty="0">
                <a:sym typeface="Wingdings"/>
              </a:rPr>
              <a:t> </a:t>
            </a:r>
            <a:r>
              <a:rPr lang="en-US" altLang="zh-CN" sz="3200" dirty="0">
                <a:sym typeface="Wingdings"/>
              </a:rPr>
              <a:t>&gt;</a:t>
            </a:r>
            <a:r>
              <a:rPr lang="zh-CN" altLang="en-US" sz="3200" dirty="0">
                <a:sym typeface="Wingdings"/>
              </a:rPr>
              <a:t> </a:t>
            </a:r>
            <a:r>
              <a:rPr lang="en-US" altLang="zh-CN" sz="3200" dirty="0">
                <a:sym typeface="Wingdings"/>
              </a:rPr>
              <a:t>F</a:t>
            </a:r>
            <a:r>
              <a:rPr lang="zh-CN" altLang="en-US" sz="3200" dirty="0">
                <a:sym typeface="Wingdings"/>
              </a:rPr>
              <a:t> </a:t>
            </a:r>
            <a:r>
              <a:rPr lang="en-US" altLang="zh-CN" sz="3200" dirty="0">
                <a:sym typeface="Wingdings"/>
              </a:rPr>
              <a:t>&gt;</a:t>
            </a:r>
            <a:r>
              <a:rPr lang="zh-CN" altLang="en-US" sz="3200" dirty="0">
                <a:sym typeface="Wingdings"/>
              </a:rPr>
              <a:t> </a:t>
            </a:r>
            <a:r>
              <a:rPr lang="en-US" altLang="zh-CN" sz="3200" dirty="0">
                <a:sym typeface="Wingdings"/>
              </a:rPr>
              <a:t>A</a:t>
            </a:r>
            <a:endParaRPr lang="en-US" sz="3200" b="1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47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8352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分类问题与文本分类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4112023" cy="1809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分类问题：步骤与评测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分类算法：决策树（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Decision</a:t>
            </a:r>
            <a:r>
              <a:rPr lang="zh-CN" altLang="en-US" b="1" dirty="0">
                <a:solidFill>
                  <a:srgbClr val="C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Tree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文本</a:t>
            </a: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</a:t>
            </a:r>
            <a:endParaRPr lang="en-US" altLang="zh-CN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文本分类实践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04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监督学习算法分类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25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25707" y="1545636"/>
              <a:ext cx="5495376" cy="2476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087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73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739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8006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CN" altLang="en-US" sz="14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二值</a:t>
                          </a:r>
                          <a:r>
                            <a:rPr lang="en-US" altLang="zh-CN" sz="14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altLang="en-US" sz="14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分类</a:t>
                          </a:r>
                          <a:endParaRPr lang="en-US" altLang="zh-CN" sz="14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为类别集合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回归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为实数集合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结构预测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排序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为结构类型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排列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线性函数</a:t>
                          </a:r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f(x)=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endParaRPr lang="zh-CN" altLang="en-US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Perceptron, </a:t>
                          </a:r>
                          <a:b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SVM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Ridge regression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CRF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Ranking SVM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树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Decision tree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LambdaMART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RankNet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8580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叠加函数</a:t>
                          </a:r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f(x)=</a:t>
                          </a: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(additive</a:t>
                          </a:r>
                          <a:r>
                            <a:rPr lang="en-US" altLang="zh-CN" sz="1400" b="1" baseline="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 model)</a:t>
                          </a:r>
                          <a:endParaRPr lang="zh-CN" altLang="en-US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AdaBoost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Boosted 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9577451"/>
                  </p:ext>
                </p:extLst>
              </p:nvPr>
            </p:nvGraphicFramePr>
            <p:xfrm>
              <a:off x="1043608" y="2060848"/>
              <a:ext cx="7327167" cy="293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38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116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830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985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二值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分类</a:t>
                          </a:r>
                          <a:endParaRPr lang="en-US" altLang="zh-CN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为类别集合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回归</a:t>
                          </a:r>
                          <a:endParaRPr lang="en-US" altLang="zh-CN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为实数集合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结构预测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排序</a:t>
                          </a:r>
                          <a:endParaRPr lang="en-US" altLang="zh-CN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为结构类型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排列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90" t="-108000" r="-299310" b="-31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Perceptron, </a:t>
                          </a:r>
                          <a:b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Ridge regression</a:t>
                          </a:r>
                        </a:p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SVR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CRF</a:t>
                          </a:r>
                        </a:p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Ranking SVM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Decision tree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Regression tree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LambdaMART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RankNet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90" t="-226389" r="-299310" b="-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AdaBoost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Boosted Regression Tree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RankBoost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矩形 7"/>
          <p:cNvSpPr/>
          <p:nvPr/>
        </p:nvSpPr>
        <p:spPr>
          <a:xfrm>
            <a:off x="4324580" y="103630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</a:t>
            </a:r>
          </a:p>
        </p:txBody>
      </p:sp>
      <p:sp>
        <p:nvSpPr>
          <p:cNvPr id="9" name="矩形 8"/>
          <p:cNvSpPr/>
          <p:nvPr/>
        </p:nvSpPr>
        <p:spPr>
          <a:xfrm>
            <a:off x="929966" y="2460720"/>
            <a:ext cx="808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模型函数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25165" y="4169914"/>
            <a:ext cx="62964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本课程关注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（二值）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分类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(Binary) Classification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2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决策树是分类问题中最常用的模型之一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能够接受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类别型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的特征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分类效果与其它分类算法相当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测试效率高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分类函数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为一棵树，称为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决策树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373" y="1285687"/>
            <a:ext cx="4532627" cy="319577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1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二值分类数据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27113"/>
            <a:ext cx="6172200" cy="359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490001" y="704850"/>
            <a:ext cx="15313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是否批准放贷？</a:t>
            </a:r>
            <a:endParaRPr lang="en-US" altLang="en-US" sz="16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39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中间节点：决策步骤</a:t>
            </a:r>
            <a:endParaRPr lang="en-US" altLang="zh-CN" dirty="0"/>
          </a:p>
          <a:p>
            <a:r>
              <a:rPr lang="zh-CN" altLang="en-US" dirty="0"/>
              <a:t>叶子节点：决策结果</a:t>
            </a:r>
            <a:r>
              <a:rPr lang="en-US" altLang="zh-CN" dirty="0"/>
              <a:t>/</a:t>
            </a:r>
            <a:r>
              <a:rPr lang="zh-CN" altLang="en-US" dirty="0"/>
              <a:t>类别标签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18335"/>
            <a:ext cx="6779649" cy="30563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99727" y="972004"/>
            <a:ext cx="3317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以下数据批准放贷吗？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Yes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No</a:t>
            </a:r>
            <a:endParaRPr lang="zh-CN" altLang="en-US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83799" y="1032448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13673"/>
              </p:ext>
            </p:extLst>
          </p:nvPr>
        </p:nvGraphicFramePr>
        <p:xfrm>
          <a:off x="5110150" y="1616111"/>
          <a:ext cx="3834131" cy="6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Has_iob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Own_house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Credit_rating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middle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false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true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fair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26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决策函数测试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05" y="1839917"/>
            <a:ext cx="6172200" cy="2782490"/>
          </a:xfrm>
          <a:prstGeom prst="rect">
            <a:avLst/>
          </a:prstGeom>
        </p:spPr>
      </p:pic>
      <p:pic>
        <p:nvPicPr>
          <p:cNvPr id="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0964" y="915992"/>
            <a:ext cx="6020990" cy="701278"/>
          </a:xfrm>
          <a:noFill/>
        </p:spPr>
      </p:pic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2664667" y="2292354"/>
            <a:ext cx="1107281" cy="43219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2718245" y="3263904"/>
            <a:ext cx="459581" cy="5667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877097" y="1427960"/>
            <a:ext cx="891779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225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监督</a:t>
            </a:r>
            <a:r>
              <a:rPr lang="zh-CN" altLang="en-US" dirty="0"/>
              <a:t>学习概览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提出问题（</a:t>
            </a:r>
            <a:r>
              <a:rPr lang="en-US" altLang="zh-CN" dirty="0"/>
              <a:t>Question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准备数据（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选择特征（</a:t>
            </a:r>
            <a:r>
              <a:rPr lang="en-US" altLang="zh-CN" dirty="0"/>
              <a:t>Features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标注数据（</a:t>
            </a:r>
            <a:r>
              <a:rPr lang="en-US" altLang="zh-CN" dirty="0"/>
              <a:t>Labels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学习算法（</a:t>
            </a:r>
            <a:r>
              <a:rPr lang="en-US" altLang="zh-CN" dirty="0"/>
              <a:t>Algorithm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评价模型（</a:t>
            </a:r>
            <a:r>
              <a:rPr lang="en-US" altLang="zh-CN" dirty="0"/>
              <a:t>Evaluation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03" y="0"/>
            <a:ext cx="5153807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48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决策函数的选择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给定训练数据，可能存在多棵能够拟合数据的决策树</a:t>
            </a:r>
            <a:endParaRPr lang="en-US" altLang="zh-CN" dirty="0"/>
          </a:p>
          <a:p>
            <a:r>
              <a:rPr lang="zh-CN" altLang="en-US" dirty="0"/>
              <a:t>如何选择？</a:t>
            </a:r>
            <a:endParaRPr lang="en-US" altLang="zh-CN" dirty="0"/>
          </a:p>
          <a:p>
            <a:pPr lvl="1"/>
            <a:r>
              <a:rPr lang="zh-CN" altLang="en-US" dirty="0"/>
              <a:t>小</a:t>
            </a:r>
            <a:r>
              <a:rPr lang="en-US" altLang="zh-CN" dirty="0"/>
              <a:t>(</a:t>
            </a:r>
            <a:r>
              <a:rPr lang="zh-CN" altLang="en-US" dirty="0"/>
              <a:t>简单</a:t>
            </a:r>
            <a:r>
              <a:rPr lang="en-US" altLang="zh-CN" dirty="0"/>
              <a:t>)</a:t>
            </a:r>
            <a:r>
              <a:rPr lang="zh-CN" altLang="en-US" dirty="0"/>
              <a:t>的树</a:t>
            </a:r>
            <a:endParaRPr lang="en-US" altLang="zh-CN" dirty="0"/>
          </a:p>
          <a:p>
            <a:pPr lvl="1"/>
            <a:r>
              <a:rPr lang="zh-CN" altLang="en-US" dirty="0"/>
              <a:t>拟合精度高的树</a:t>
            </a:r>
            <a:endParaRPr lang="en-US" altLang="zh-CN" dirty="0"/>
          </a:p>
          <a:p>
            <a:r>
              <a:rPr lang="zh-CN" altLang="en-US" dirty="0"/>
              <a:t>决策树学习过程</a:t>
            </a:r>
            <a:endParaRPr lang="en-US" altLang="zh-CN" dirty="0"/>
          </a:p>
          <a:p>
            <a:pPr lvl="1"/>
            <a:r>
              <a:rPr lang="zh-CN" altLang="en-US" dirty="0"/>
              <a:t>全局最优：</a:t>
            </a:r>
            <a:r>
              <a:rPr lang="en-US" altLang="zh-CN" dirty="0"/>
              <a:t>NP-hard</a:t>
            </a:r>
          </a:p>
          <a:p>
            <a:pPr lvl="1"/>
            <a:r>
              <a:rPr lang="zh-CN" altLang="en-US" dirty="0"/>
              <a:t>利用启发式规则建立次优决策树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8249" y="1372361"/>
            <a:ext cx="3972339" cy="33837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11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决策树训练算法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贪心分治算法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假设所有的特征都是类别类型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自顶向下递归建树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初始状态：所有的训练数据都在根节点上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根据选择的特征，对训练数据进行划分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选择特征的依据：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信息增益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(information gain)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终止条件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节点上的所有训练样本都属于一个类别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节点上没有训练样本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没有更多的特征可以供选择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20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决策树算法</a:t>
            </a:r>
            <a:endParaRPr lang="en-US" dirty="0"/>
          </a:p>
        </p:txBody>
      </p:sp>
      <p:pic>
        <p:nvPicPr>
          <p:cNvPr id="4" name="图片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4"/>
          <a:stretch>
            <a:fillRect/>
          </a:stretch>
        </p:blipFill>
        <p:spPr bwMode="auto">
          <a:xfrm>
            <a:off x="1095672" y="945573"/>
            <a:ext cx="7185883" cy="38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03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决策树算法</a:t>
            </a:r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0437" y="958551"/>
            <a:ext cx="5140564" cy="4151481"/>
          </a:xfrm>
          <a:noFill/>
        </p:spPr>
      </p:pic>
      <p:sp>
        <p:nvSpPr>
          <p:cNvPr id="8" name="文本框 7"/>
          <p:cNvSpPr txBox="1"/>
          <p:nvPr/>
        </p:nvSpPr>
        <p:spPr>
          <a:xfrm>
            <a:off x="207818" y="1035832"/>
            <a:ext cx="2473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kaiti" panose="02010609060101010101" pitchFamily="49" charset="-122"/>
                <a:ea typeface="kaiti" panose="02010609060101010101" pitchFamily="49" charset="-122"/>
              </a:rPr>
              <a:t>递归出口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: 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数据属于一个类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没有更多的特征供选择，生成叶子节点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2681791" y="1167594"/>
            <a:ext cx="178646" cy="5400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文本框 13"/>
          <p:cNvSpPr txBox="1"/>
          <p:nvPr/>
        </p:nvSpPr>
        <p:spPr>
          <a:xfrm>
            <a:off x="207818" y="2097982"/>
            <a:ext cx="2473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选择最优划分特征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14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400" baseline="-25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划分前的混杂度</a:t>
            </a:r>
            <a:endParaRPr lang="en-US" altLang="zh-CN" sz="14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400" baseline="-25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以特征</a:t>
            </a:r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1400" baseline="-25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划分后的混杂度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2681791" y="2105156"/>
            <a:ext cx="178646" cy="8100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/>
          <p:cNvSpPr txBox="1"/>
          <p:nvPr/>
        </p:nvSpPr>
        <p:spPr>
          <a:xfrm>
            <a:off x="185524" y="3005975"/>
            <a:ext cx="249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递归出口</a:t>
            </a:r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数据划分收益太低</a:t>
            </a:r>
            <a:endParaRPr lang="en-US" altLang="zh-CN" sz="14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2668006" y="3003798"/>
            <a:ext cx="192431" cy="3089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1343272" y="3521713"/>
            <a:ext cx="133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划分数据</a:t>
            </a:r>
            <a:endParaRPr lang="en-US" altLang="zh-CN" sz="14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2681791" y="3483310"/>
            <a:ext cx="178646" cy="3845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文本框 19"/>
          <p:cNvSpPr txBox="1"/>
          <p:nvPr/>
        </p:nvSpPr>
        <p:spPr>
          <a:xfrm>
            <a:off x="209567" y="4170273"/>
            <a:ext cx="247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向下递归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：逐个递归生成每一棵子树</a:t>
            </a:r>
            <a:endParaRPr lang="en-US" altLang="zh-CN" sz="14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2681791" y="3987805"/>
            <a:ext cx="178646" cy="7794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椭圆 21"/>
          <p:cNvSpPr/>
          <p:nvPr/>
        </p:nvSpPr>
        <p:spPr>
          <a:xfrm>
            <a:off x="3383868" y="1977684"/>
            <a:ext cx="1836204" cy="25911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椭圆 22"/>
          <p:cNvSpPr/>
          <p:nvPr/>
        </p:nvSpPr>
        <p:spPr>
          <a:xfrm>
            <a:off x="3653898" y="2320407"/>
            <a:ext cx="1836204" cy="25134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54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选择决策特征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1200151"/>
            <a:ext cx="6515100" cy="3394472"/>
          </a:xfrm>
        </p:spPr>
        <p:txBody>
          <a:bodyPr/>
          <a:lstStyle/>
          <a:p>
            <a:r>
              <a:rPr lang="zh-CN" altLang="en-US" dirty="0"/>
              <a:t>核心步骤：选择</a:t>
            </a:r>
            <a:r>
              <a:rPr lang="zh-CN" altLang="en-US" dirty="0">
                <a:solidFill>
                  <a:srgbClr val="FF0000"/>
                </a:solidFill>
              </a:rPr>
              <a:t>合适</a:t>
            </a:r>
            <a:r>
              <a:rPr lang="zh-CN" altLang="en-US" dirty="0"/>
              <a:t>的特征进行决策，划分数据，生成子节点</a:t>
            </a:r>
            <a:endParaRPr lang="en-US" altLang="zh-CN" dirty="0"/>
          </a:p>
          <a:p>
            <a:r>
              <a:rPr lang="zh-CN" altLang="en-US" dirty="0"/>
              <a:t>合适：尽量大的减少划分后子数据集的</a:t>
            </a:r>
            <a:r>
              <a:rPr lang="zh-CN" altLang="en-US" dirty="0">
                <a:solidFill>
                  <a:srgbClr val="C00000"/>
                </a:solidFill>
              </a:rPr>
              <a:t>混杂度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57754" y="2789374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43808" y="2789374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249742" y="311181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898730" y="3691997"/>
            <a:ext cx="243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41730" y="3691998"/>
            <a:ext cx="297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870811" y="311181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221877" y="3691997"/>
            <a:ext cx="243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64877" y="3691998"/>
            <a:ext cx="297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32823" y="3217137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01516" y="318316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24457" y="2789374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10511" y="2789374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5416445" y="311181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065433" y="3691997"/>
            <a:ext cx="486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64279" y="3691507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037514" y="311181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361580" y="3691507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99525" y="3217137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68218" y="318316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33313" y="4284052"/>
            <a:ext cx="62228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ym typeface="Wingdings" panose="05000000000000000000" pitchFamily="2" charset="2"/>
              </a:rPr>
              <a:t></a:t>
            </a:r>
            <a:endParaRPr lang="zh-CN" altLang="en-US" sz="4050" dirty="0"/>
          </a:p>
        </p:txBody>
      </p:sp>
      <p:sp>
        <p:nvSpPr>
          <p:cNvPr id="32" name="文本框 31"/>
          <p:cNvSpPr txBox="1"/>
          <p:nvPr/>
        </p:nvSpPr>
        <p:spPr>
          <a:xfrm>
            <a:off x="2532294" y="4276432"/>
            <a:ext cx="62228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ym typeface="Wingdings" panose="05000000000000000000" pitchFamily="2" charset="2"/>
              </a:rPr>
              <a:t></a:t>
            </a:r>
            <a:endParaRPr lang="zh-CN" altLang="en-US" sz="4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4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如何度量混杂度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将离散的属性建模成一个随机变量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zh-CN" altLang="en-US" dirty="0"/>
                  <a:t>概率</a:t>
                </a:r>
                <a:r>
                  <a:rPr lang="mr-IN" altLang="zh-CN" dirty="0" err="1"/>
                  <a:t>p</a:t>
                </a:r>
                <a:r>
                  <a:rPr lang="mr-IN" altLang="zh-CN" dirty="0"/>
                  <a:t>(X = x</a:t>
                </a:r>
                <a:r>
                  <a:rPr lang="mr-IN" altLang="zh-CN" baseline="-25000" dirty="0"/>
                  <a:t>1</a:t>
                </a:r>
                <a:r>
                  <a:rPr lang="mr-IN" altLang="zh-CN" dirty="0"/>
                  <a:t>)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概率</a:t>
                </a:r>
                <a:r>
                  <a:rPr lang="mr-IN" altLang="zh-CN" dirty="0" err="1"/>
                  <a:t>p</a:t>
                </a:r>
                <a:r>
                  <a:rPr lang="mr-IN" altLang="zh-CN" dirty="0"/>
                  <a:t>(X = x</a:t>
                </a:r>
                <a:r>
                  <a:rPr lang="mr-IN" altLang="zh-CN" baseline="-25000" dirty="0"/>
                  <a:t>2</a:t>
                </a:r>
                <a:r>
                  <a:rPr lang="mr-IN" altLang="zh-CN" dirty="0"/>
                  <a:t>)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符号定义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X</a:t>
                </a:r>
                <a:r>
                  <a:rPr lang="zh-CN" altLang="en-US" dirty="0"/>
                  <a:t>： 随机变量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x: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的一个取值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p(x)</a:t>
                </a:r>
                <a:r>
                  <a:rPr lang="zh-CN" altLang="en-US" dirty="0"/>
                  <a:t>代表概率</a:t>
                </a:r>
                <a:r>
                  <a:rPr lang="en-US" altLang="zh-CN" dirty="0"/>
                  <a:t>p(X=x)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03" y="1277216"/>
            <a:ext cx="5300635" cy="302086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9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如何度量混杂度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将离散的属性建模成一个随机变量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zh-CN" altLang="en-US" dirty="0"/>
                  <a:t>概率</a:t>
                </a:r>
                <a:r>
                  <a:rPr lang="mr-IN" altLang="zh-CN" dirty="0" err="1"/>
                  <a:t>p</a:t>
                </a:r>
                <a:r>
                  <a:rPr lang="mr-IN" altLang="zh-CN" dirty="0"/>
                  <a:t>(X = x</a:t>
                </a:r>
                <a:r>
                  <a:rPr lang="mr-IN" altLang="zh-CN" baseline="-25000" dirty="0"/>
                  <a:t>1</a:t>
                </a:r>
                <a:r>
                  <a:rPr lang="mr-IN" altLang="zh-CN" dirty="0"/>
                  <a:t>)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概率</a:t>
                </a:r>
                <a:r>
                  <a:rPr lang="mr-IN" altLang="zh-CN" dirty="0" err="1"/>
                  <a:t>p</a:t>
                </a:r>
                <a:r>
                  <a:rPr lang="mr-IN" altLang="zh-CN" dirty="0"/>
                  <a:t>(X = x</a:t>
                </a:r>
                <a:r>
                  <a:rPr lang="mr-IN" altLang="zh-CN" baseline="-25000" dirty="0"/>
                  <a:t>2</a:t>
                </a:r>
                <a:r>
                  <a:rPr lang="mr-IN" altLang="zh-CN" dirty="0"/>
                  <a:t>)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符号定义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X</a:t>
                </a:r>
                <a:r>
                  <a:rPr lang="zh-CN" altLang="en-US" dirty="0"/>
                  <a:t>： 随机变量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x: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的一个取值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p(x)</a:t>
                </a:r>
                <a:r>
                  <a:rPr lang="zh-CN" altLang="en-US" dirty="0"/>
                  <a:t>代表概率</a:t>
                </a:r>
                <a:r>
                  <a:rPr lang="en-US" altLang="zh-CN" dirty="0"/>
                  <a:t>p(X=x)</a:t>
                </a:r>
              </a:p>
              <a:p>
                <a:endParaRPr lang="en-US" dirty="0"/>
              </a:p>
              <a:p>
                <a:r>
                  <a:rPr lang="zh-CN" altLang="en-US" dirty="0"/>
                  <a:t>引入新的符号</a:t>
                </a:r>
                <a:endParaRPr lang="en-US" altLang="zh-CN" dirty="0"/>
              </a:p>
              <a:p>
                <a:r>
                  <a:rPr lang="mr-IN" sz="1800" dirty="0" err="1"/>
                  <a:t>h</a:t>
                </a:r>
                <a:r>
                  <a:rPr lang="mr-IN" sz="1800" dirty="0"/>
                  <a:t>(</a:t>
                </a:r>
                <a:r>
                  <a:rPr lang="mr-IN" sz="1800" dirty="0" err="1"/>
                  <a:t>x</a:t>
                </a:r>
                <a:r>
                  <a:rPr lang="mr-IN" sz="1800" dirty="0"/>
                  <a:t>) = log</a:t>
                </a:r>
                <a:r>
                  <a:rPr lang="mr-IN" sz="1800" baseline="-25000" dirty="0"/>
                  <a:t>2</a:t>
                </a:r>
                <a:r>
                  <a:rPr lang="mr-IN" sz="1800" dirty="0"/>
                  <a:t>(1/</a:t>
                </a:r>
                <a:r>
                  <a:rPr lang="mr-IN" sz="1800" dirty="0" err="1"/>
                  <a:t>p</a:t>
                </a:r>
                <a:r>
                  <a:rPr lang="mr-IN" sz="1800" dirty="0"/>
                  <a:t>(</a:t>
                </a:r>
                <a:r>
                  <a:rPr lang="mr-IN" sz="1800" dirty="0" err="1"/>
                  <a:t>x</a:t>
                </a:r>
                <a:r>
                  <a:rPr lang="mr-IN" sz="1800" dirty="0"/>
                  <a:t>))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86608"/>
            <a:ext cx="3357418" cy="29488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62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信息熵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0"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给定一个随机变量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的熵为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  <m:e>
                          <m:r>
                            <a:rPr lang="en-US" altLang="zh-CN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90" y="2337955"/>
            <a:ext cx="2753246" cy="24181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2337954"/>
            <a:ext cx="5323954" cy="257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熵的直观解释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描述数据的不确定性（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）：熵越高，表述数据越难预测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描述信息内容（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）：熵越高，表示信息量越多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12391" y="3985219"/>
            <a:ext cx="3317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请计算右图变量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的熵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1.75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9</a:t>
            </a:r>
            <a:endParaRPr lang="zh-CN" altLang="en-US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6463" y="404566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54" y="16744"/>
            <a:ext cx="1103746" cy="155527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43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信息熵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19150"/>
                <a:ext cx="4187536" cy="3937000"/>
              </a:xfrm>
            </p:spPr>
            <p:txBody>
              <a:bodyPr/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均匀分布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 ⋯,|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</a:t>
                </a:r>
                <a:b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熵最大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确定分布时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0,1,0, ⋯,0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熵最小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0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右图：分布为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时的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H(X)</a:t>
                </a:r>
                <a:b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变化曲线，最大值点为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19150"/>
                <a:ext cx="4187536" cy="3937000"/>
              </a:xfrm>
              <a:blipFill rotWithShape="0">
                <a:blip r:embed="rId2"/>
                <a:stretch>
                  <a:fillRect l="-1310" r="-3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49" y="1121644"/>
            <a:ext cx="3393951" cy="3162545"/>
          </a:xfrm>
          <a:prstGeom prst="rect">
            <a:avLst/>
          </a:prstGeom>
        </p:spPr>
      </p:pic>
      <p:sp>
        <p:nvSpPr>
          <p:cNvPr id="6" name="矩形 47"/>
          <p:cNvSpPr/>
          <p:nvPr/>
        </p:nvSpPr>
        <p:spPr>
          <a:xfrm>
            <a:off x="6989825" y="4271692"/>
            <a:ext cx="2712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sz="13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4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13365"/>
            <a:ext cx="8229600" cy="1206806"/>
          </a:xfrm>
        </p:spPr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可能的取值有</a:t>
            </a:r>
            <a:r>
              <a:rPr lang="en-US" altLang="zh-CN" dirty="0"/>
              <a:t>4</a:t>
            </a:r>
            <a:r>
              <a:rPr lang="zh-CN" altLang="en-US" dirty="0"/>
              <a:t>个，服从均匀分布</a:t>
            </a:r>
            <a:endParaRPr lang="en-US" altLang="zh-CN" dirty="0"/>
          </a:p>
          <a:p>
            <a:r>
              <a:rPr lang="en-US" altLang="zh-CN" dirty="0"/>
              <a:t>Y</a:t>
            </a:r>
            <a:r>
              <a:rPr lang="zh-CN" altLang="en-US" dirty="0"/>
              <a:t>可能的取值有</a:t>
            </a:r>
            <a:r>
              <a:rPr lang="en-US" altLang="zh-CN" dirty="0"/>
              <a:t>4</a:t>
            </a:r>
            <a:r>
              <a:rPr lang="zh-CN" altLang="en-US" dirty="0"/>
              <a:t>个，其中</a:t>
            </a:r>
            <a:r>
              <a:rPr lang="en-US" altLang="zh-CN" dirty="0"/>
              <a:t>1</a:t>
            </a:r>
            <a:r>
              <a:rPr lang="zh-CN" altLang="en-US" dirty="0"/>
              <a:t>个取值概率为</a:t>
            </a:r>
            <a:r>
              <a:rPr lang="en-US" altLang="zh-CN" dirty="0"/>
              <a:t>0.5</a:t>
            </a:r>
            <a:r>
              <a:rPr lang="zh-CN" altLang="en-US" dirty="0"/>
              <a:t>，其余</a:t>
            </a:r>
            <a:r>
              <a:rPr lang="en-US" altLang="zh-CN" dirty="0"/>
              <a:t>3</a:t>
            </a:r>
            <a:r>
              <a:rPr lang="zh-CN" altLang="en-US" dirty="0"/>
              <a:t>个均匀分布</a:t>
            </a:r>
            <a:endParaRPr lang="en-US" altLang="zh-CN" dirty="0"/>
          </a:p>
          <a:p>
            <a:r>
              <a:rPr lang="en-US" altLang="zh-CN" dirty="0"/>
              <a:t>Z</a:t>
            </a:r>
            <a:r>
              <a:rPr lang="zh-CN" altLang="en-US" dirty="0"/>
              <a:t>可能的取值有</a:t>
            </a:r>
            <a:r>
              <a:rPr lang="en-US" altLang="zh-CN" dirty="0"/>
              <a:t>8</a:t>
            </a:r>
            <a:r>
              <a:rPr lang="zh-CN" altLang="en-US" dirty="0"/>
              <a:t>个，服从均匀分布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" y="781092"/>
            <a:ext cx="7876309" cy="2156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3982" y="4190459"/>
            <a:ext cx="6426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请比较三个随机变量熵的大小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Z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X=Z&gt;Y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Z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D.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Z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</a:t>
            </a:r>
            <a:endParaRPr lang="zh-CN" altLang="en-US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572" y="4280614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6833046" y="3973248"/>
            <a:ext cx="231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Helvetica Neue" charset="0"/>
              </a:rPr>
              <a:t>你能从</a:t>
            </a:r>
            <a:r>
              <a:rPr lang="zh-CN" altLang="en-US" b="1">
                <a:latin typeface="Helvetica Neue" charset="0"/>
              </a:rPr>
              <a:t>不确定性或信息量的角度解释吗？</a:t>
            </a:r>
            <a:endParaRPr lang="en-US" altLang="zh-CN" b="1" dirty="0">
              <a:latin typeface="Helvetica Neue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24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8352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分类问题与文本分类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4112023" cy="1809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分类问题：步骤与评测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分类算法：决策树（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Decision</a:t>
            </a:r>
            <a:r>
              <a:rPr lang="zh-CN" altLang="en-US" b="1" dirty="0">
                <a:solidFill>
                  <a:prstClr val="black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Tree</a:t>
            </a: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文本</a:t>
            </a: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</a:t>
            </a:r>
            <a:endParaRPr lang="en-US" altLang="zh-CN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文本分类实践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39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如何深入理解熵？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之间玩一个双人游戏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根据随机变量</a:t>
            </a:r>
            <a:r>
              <a:rPr lang="en-US" altLang="zh-CN" dirty="0"/>
              <a:t>X</a:t>
            </a:r>
            <a:r>
              <a:rPr lang="zh-CN" altLang="en-US" dirty="0"/>
              <a:t>的分布</a:t>
            </a:r>
            <a:r>
              <a:rPr lang="en-US" altLang="zh-CN" dirty="0"/>
              <a:t>p(X)</a:t>
            </a:r>
            <a:r>
              <a:rPr lang="zh-CN" altLang="en-US" dirty="0"/>
              <a:t>选择出某个取值</a:t>
            </a:r>
            <a:r>
              <a:rPr lang="en-US" altLang="zh-CN" dirty="0"/>
              <a:t>x</a:t>
            </a:r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可以问</a:t>
            </a:r>
            <a:r>
              <a:rPr lang="en-US" altLang="zh-CN" dirty="0"/>
              <a:t>A</a:t>
            </a:r>
            <a:r>
              <a:rPr lang="zh-CN" altLang="en-US" dirty="0"/>
              <a:t>若干个</a:t>
            </a:r>
            <a:r>
              <a:rPr lang="en-US" altLang="zh-CN" dirty="0"/>
              <a:t>Yes/No</a:t>
            </a:r>
            <a:r>
              <a:rPr lang="zh-CN" altLang="en-US" dirty="0"/>
              <a:t>问题来猜出</a:t>
            </a:r>
            <a:r>
              <a:rPr lang="en-US" altLang="zh-CN" dirty="0"/>
              <a:t>x</a:t>
            </a:r>
            <a:r>
              <a:rPr lang="zh-CN" altLang="en-US" dirty="0"/>
              <a:t>是多少</a:t>
            </a:r>
            <a:endParaRPr lang="en-US" altLang="zh-CN" dirty="0"/>
          </a:p>
          <a:p>
            <a:pPr lvl="1"/>
            <a:endParaRPr lang="en-US" dirty="0"/>
          </a:p>
          <a:p>
            <a:r>
              <a:rPr lang="zh-CN" altLang="en-US" dirty="0"/>
              <a:t>熵可以用来度量</a:t>
            </a:r>
            <a:r>
              <a:rPr lang="en-US" altLang="zh-CN" dirty="0"/>
              <a:t>B</a:t>
            </a:r>
            <a:r>
              <a:rPr lang="zh-CN" altLang="en-US" dirty="0"/>
              <a:t>所问的</a:t>
            </a:r>
            <a:r>
              <a:rPr lang="zh-CN" altLang="en-US" dirty="0">
                <a:solidFill>
                  <a:srgbClr val="C00000"/>
                </a:solidFill>
              </a:rPr>
              <a:t>问题个数的期望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你能证明吗？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26" y="2057400"/>
            <a:ext cx="2753246" cy="241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81" y="2926773"/>
            <a:ext cx="5375564" cy="17189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8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如何深入理解熵？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5685326" cy="1794853"/>
          </a:xfrm>
        </p:spPr>
        <p:txBody>
          <a:bodyPr/>
          <a:lstStyle/>
          <a:p>
            <a:r>
              <a:rPr lang="zh-CN" altLang="en-US" dirty="0"/>
              <a:t>考虑数据的哈弗曼编码（</a:t>
            </a:r>
            <a:r>
              <a:rPr lang="en-US" altLang="zh-CN" dirty="0"/>
              <a:t>Huffman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请建立右表数据的哈夫曼编码树</a:t>
            </a:r>
            <a:endParaRPr lang="en-US" altLang="zh-CN" dirty="0"/>
          </a:p>
          <a:p>
            <a:pPr lvl="1"/>
            <a:endParaRPr lang="en-US" dirty="0"/>
          </a:p>
          <a:p>
            <a:r>
              <a:rPr lang="zh-CN" altLang="en-US" dirty="0"/>
              <a:t>熵可以用来度量平均的最短描述长度（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26" y="1423554"/>
            <a:ext cx="2753246" cy="24181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98948" y="2787650"/>
            <a:ext cx="267277" cy="2672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500630" y="3189432"/>
            <a:ext cx="267277" cy="2672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99863" y="3189431"/>
            <a:ext cx="267277" cy="2672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5" idx="3"/>
            <a:endCxn id="7" idx="7"/>
          </p:cNvCxnSpPr>
          <p:nvPr/>
        </p:nvCxnSpPr>
        <p:spPr>
          <a:xfrm flipH="1">
            <a:off x="2728765" y="3015785"/>
            <a:ext cx="209325" cy="212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5"/>
            <a:endCxn id="8" idx="1"/>
          </p:cNvCxnSpPr>
          <p:nvPr/>
        </p:nvCxnSpPr>
        <p:spPr>
          <a:xfrm>
            <a:off x="3127083" y="3015785"/>
            <a:ext cx="211922" cy="212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2257" y="28183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34146" y="28183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863429" y="3630354"/>
            <a:ext cx="267277" cy="2672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65111" y="4032136"/>
            <a:ext cx="267277" cy="2672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264344" y="4032135"/>
            <a:ext cx="267277" cy="2672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7" idx="3"/>
            <a:endCxn id="29" idx="7"/>
          </p:cNvCxnSpPr>
          <p:nvPr/>
        </p:nvCxnSpPr>
        <p:spPr>
          <a:xfrm flipH="1">
            <a:off x="3693246" y="3858489"/>
            <a:ext cx="209325" cy="212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7" idx="5"/>
            <a:endCxn id="30" idx="1"/>
          </p:cNvCxnSpPr>
          <p:nvPr/>
        </p:nvCxnSpPr>
        <p:spPr>
          <a:xfrm>
            <a:off x="4091564" y="3858489"/>
            <a:ext cx="211922" cy="212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16738" y="3661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298627" y="3661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787688" y="3661060"/>
            <a:ext cx="267277" cy="2672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8" idx="3"/>
            <a:endCxn id="31" idx="7"/>
          </p:cNvCxnSpPr>
          <p:nvPr/>
        </p:nvCxnSpPr>
        <p:spPr>
          <a:xfrm flipH="1">
            <a:off x="3015823" y="3417566"/>
            <a:ext cx="323182" cy="282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6"/>
            <a:endCxn id="24" idx="0"/>
          </p:cNvCxnSpPr>
          <p:nvPr/>
        </p:nvCxnSpPr>
        <p:spPr>
          <a:xfrm>
            <a:off x="3567140" y="3323070"/>
            <a:ext cx="429928" cy="307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97634" y="3221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765225" y="31484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20141" y="318768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28406" y="365181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94760" y="434800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3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96643" y="435493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4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9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复习：联合概率分布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考虑随机变量</a:t>
            </a:r>
            <a:r>
              <a:rPr lang="en-US" altLang="zh-CN" dirty="0"/>
              <a:t>X,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和</a:t>
            </a:r>
            <a:r>
              <a:rPr lang="en-US" altLang="zh-CN" dirty="0"/>
              <a:t>Z</a:t>
            </a:r>
            <a:r>
              <a:rPr lang="zh-CN" altLang="en-US" dirty="0"/>
              <a:t>的联合概率分布</a:t>
            </a:r>
            <a:endParaRPr lang="en-US" altLang="zh-CN" dirty="0"/>
          </a:p>
          <a:p>
            <a:pPr lvl="1"/>
            <a:r>
              <a:rPr lang="en-US" altLang="zh-CN" dirty="0"/>
              <a:t>P(X,</a:t>
            </a:r>
            <a:r>
              <a:rPr lang="zh-CN" altLang="en-US" dirty="0"/>
              <a:t> </a:t>
            </a:r>
            <a:r>
              <a:rPr lang="en-US" altLang="zh-CN" dirty="0"/>
              <a:t>Y,</a:t>
            </a:r>
            <a:r>
              <a:rPr lang="zh-CN" altLang="en-US" dirty="0"/>
              <a:t> </a:t>
            </a:r>
            <a:r>
              <a:rPr lang="en-US" altLang="zh-CN" dirty="0"/>
              <a:t>Z)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边缘概率分布</a:t>
            </a:r>
            <a:endParaRPr lang="en-US" altLang="zh-CN" dirty="0"/>
          </a:p>
          <a:p>
            <a:pPr lvl="1"/>
            <a:r>
              <a:rPr lang="en-US" altLang="zh-CN" dirty="0"/>
              <a:t>P(X)</a:t>
            </a:r>
          </a:p>
          <a:p>
            <a:pPr lvl="1"/>
            <a:r>
              <a:rPr lang="en-US" altLang="zh-CN" dirty="0"/>
              <a:t>P(Y)</a:t>
            </a:r>
          </a:p>
          <a:p>
            <a:pPr lvl="1"/>
            <a:r>
              <a:rPr lang="en-US" altLang="zh-CN" dirty="0"/>
              <a:t>P(Z)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7" y="1311563"/>
            <a:ext cx="5722438" cy="33643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06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复习：条件概率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条件概率：</a:t>
            </a:r>
            <a:r>
              <a:rPr lang="mr-IN" dirty="0" err="1"/>
              <a:t>p</a:t>
            </a:r>
            <a:r>
              <a:rPr lang="mr-IN" dirty="0"/>
              <a:t>(X|Y).</a:t>
            </a:r>
            <a:endParaRPr lang="en-US" dirty="0"/>
          </a:p>
          <a:p>
            <a:pPr lvl="1"/>
            <a:r>
              <a:rPr lang="mr-IN" dirty="0" err="1"/>
              <a:t>p</a:t>
            </a:r>
            <a:r>
              <a:rPr lang="mr-IN" dirty="0"/>
              <a:t>(X=x1|Y=y1)=</a:t>
            </a:r>
            <a:r>
              <a:rPr lang="mr-IN" dirty="0" err="1"/>
              <a:t>p</a:t>
            </a:r>
            <a:r>
              <a:rPr lang="mr-IN" dirty="0"/>
              <a:t>(X=x1,Y=y1)/</a:t>
            </a:r>
            <a:r>
              <a:rPr lang="mr-IN" dirty="0" err="1"/>
              <a:t>p</a:t>
            </a:r>
            <a:r>
              <a:rPr lang="mr-IN" dirty="0"/>
              <a:t>(</a:t>
            </a:r>
            <a:r>
              <a:rPr lang="mr-IN" dirty="0" err="1"/>
              <a:t>Y</a:t>
            </a:r>
            <a:r>
              <a:rPr lang="mr-IN" dirty="0"/>
              <a:t>=y1).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645227"/>
            <a:ext cx="8724900" cy="2692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5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条件熵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Entropy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直观含义</a:t>
            </a:r>
            <a:endParaRPr lang="en-US" altLang="zh-CN" dirty="0"/>
          </a:p>
          <a:p>
            <a:pPr lvl="1"/>
            <a:r>
              <a:rPr lang="zh-CN" altLang="en-US" dirty="0"/>
              <a:t>给定随机变量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的联合概率分布，假设</a:t>
            </a:r>
            <a:r>
              <a:rPr lang="en-US" altLang="zh-CN" dirty="0"/>
              <a:t>Y</a:t>
            </a:r>
            <a:r>
              <a:rPr lang="zh-CN" altLang="en-US" dirty="0"/>
              <a:t>是已知的，我们能从</a:t>
            </a:r>
            <a:r>
              <a:rPr lang="en-US" altLang="zh-CN" dirty="0"/>
              <a:t>X</a:t>
            </a:r>
            <a:r>
              <a:rPr lang="zh-CN" altLang="en-US" dirty="0"/>
              <a:t>中获得多少信息量？</a:t>
            </a:r>
            <a:endParaRPr lang="en-US" altLang="zh-CN" dirty="0"/>
          </a:p>
          <a:p>
            <a:r>
              <a:rPr lang="zh-CN" altLang="en-US" dirty="0"/>
              <a:t>符号定义</a:t>
            </a:r>
            <a:endParaRPr lang="en-US" altLang="zh-CN" dirty="0"/>
          </a:p>
          <a:p>
            <a:pPr lvl="1"/>
            <a:r>
              <a:rPr lang="mr-IN" dirty="0" err="1"/>
              <a:t>h</a:t>
            </a:r>
            <a:r>
              <a:rPr lang="mr-IN" dirty="0"/>
              <a:t>(</a:t>
            </a:r>
            <a:r>
              <a:rPr lang="mr-IN" dirty="0" err="1"/>
              <a:t>x|y</a:t>
            </a:r>
            <a:r>
              <a:rPr lang="mr-IN" dirty="0"/>
              <a:t>) = log</a:t>
            </a:r>
            <a:r>
              <a:rPr lang="mr-IN" baseline="-25000" dirty="0"/>
              <a:t>2</a:t>
            </a:r>
            <a:r>
              <a:rPr lang="mr-IN" dirty="0"/>
              <a:t>(1/</a:t>
            </a:r>
            <a:r>
              <a:rPr lang="mr-IN" dirty="0" err="1"/>
              <a:t>p</a:t>
            </a:r>
            <a:r>
              <a:rPr lang="mr-IN" dirty="0"/>
              <a:t>(</a:t>
            </a:r>
            <a:r>
              <a:rPr lang="mr-IN" dirty="0" err="1"/>
              <a:t>x|y</a:t>
            </a:r>
            <a:r>
              <a:rPr lang="mr-IN" dirty="0"/>
              <a:t>)) </a:t>
            </a:r>
          </a:p>
          <a:p>
            <a:r>
              <a:rPr lang="zh-CN" altLang="en-US" dirty="0"/>
              <a:t>条件熵</a:t>
            </a:r>
            <a:endParaRPr lang="en-US" altLang="zh-CN" dirty="0"/>
          </a:p>
          <a:p>
            <a:pPr lvl="1"/>
            <a:r>
              <a:rPr lang="mr-IN" dirty="0" err="1"/>
              <a:t>H</a:t>
            </a:r>
            <a:r>
              <a:rPr lang="mr-IN" dirty="0"/>
              <a:t>(X|Y) = </a:t>
            </a:r>
            <a:r>
              <a:rPr lang="mr-IN" dirty="0" err="1"/>
              <a:t>E</a:t>
            </a:r>
            <a:r>
              <a:rPr lang="mr-IN" baseline="-25000" dirty="0" err="1"/>
              <a:t>x,y</a:t>
            </a:r>
            <a:r>
              <a:rPr lang="mr-IN" dirty="0"/>
              <a:t>[</a:t>
            </a:r>
            <a:r>
              <a:rPr lang="mr-IN" dirty="0" err="1"/>
              <a:t>h</a:t>
            </a:r>
            <a:r>
              <a:rPr lang="mr-IN" dirty="0"/>
              <a:t>(</a:t>
            </a:r>
            <a:r>
              <a:rPr lang="mr-IN" dirty="0" err="1"/>
              <a:t>x|y</a:t>
            </a:r>
            <a:r>
              <a:rPr lang="mr-IN" dirty="0"/>
              <a:t>)] </a:t>
            </a:r>
            <a:endParaRPr lang="en-US" dirty="0"/>
          </a:p>
          <a:p>
            <a:pPr lvl="1"/>
            <a:r>
              <a:rPr lang="mr-IN" dirty="0" err="1"/>
              <a:t>Σ</a:t>
            </a:r>
            <a:r>
              <a:rPr lang="mr-IN" baseline="-25000" dirty="0" err="1"/>
              <a:t>x</a:t>
            </a:r>
            <a:r>
              <a:rPr lang="mr-IN" dirty="0"/>
              <a:t> </a:t>
            </a:r>
            <a:r>
              <a:rPr lang="mr-IN" dirty="0" err="1"/>
              <a:t>Σ</a:t>
            </a:r>
            <a:r>
              <a:rPr lang="mr-IN" baseline="-25000" dirty="0" err="1"/>
              <a:t>y</a:t>
            </a:r>
            <a:r>
              <a:rPr lang="mr-IN" dirty="0"/>
              <a:t> </a:t>
            </a:r>
            <a:r>
              <a:rPr lang="mr-IN" dirty="0" err="1"/>
              <a:t>p</a:t>
            </a:r>
            <a:r>
              <a:rPr lang="mr-IN" dirty="0"/>
              <a:t>(</a:t>
            </a:r>
            <a:r>
              <a:rPr lang="mr-IN" dirty="0" err="1"/>
              <a:t>x,y</a:t>
            </a:r>
            <a:r>
              <a:rPr lang="mr-IN" dirty="0"/>
              <a:t>) log</a:t>
            </a:r>
            <a:r>
              <a:rPr lang="mr-IN" baseline="-25000" dirty="0"/>
              <a:t>2</a:t>
            </a:r>
            <a:r>
              <a:rPr lang="mr-IN" dirty="0"/>
              <a:t>(1/</a:t>
            </a:r>
            <a:r>
              <a:rPr lang="mr-IN" dirty="0" err="1"/>
              <a:t>p</a:t>
            </a:r>
            <a:r>
              <a:rPr lang="mr-IN" dirty="0"/>
              <a:t>(</a:t>
            </a:r>
            <a:r>
              <a:rPr lang="mr-IN" dirty="0" err="1"/>
              <a:t>x|y</a:t>
            </a:r>
            <a:r>
              <a:rPr lang="mr-IN" dirty="0"/>
              <a:t>))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19" y="1592118"/>
            <a:ext cx="4648200" cy="260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4372" y="3832820"/>
            <a:ext cx="3317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请计算右图条件熵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H(X|Y)</a:t>
            </a:r>
          </a:p>
          <a:p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1.75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0.75</a:t>
            </a:r>
            <a:endParaRPr lang="zh-CN" altLang="en-US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8444" y="3893264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53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如何深入理解条件熵？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直观含义</a:t>
            </a:r>
            <a:endParaRPr lang="en-US" altLang="zh-CN" dirty="0"/>
          </a:p>
          <a:p>
            <a:pPr lvl="1"/>
            <a:r>
              <a:rPr lang="zh-CN" altLang="en-US" dirty="0"/>
              <a:t>给定随机变量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的联合概率分布，假设</a:t>
            </a:r>
            <a:r>
              <a:rPr lang="en-US" altLang="zh-CN" dirty="0"/>
              <a:t>Y</a:t>
            </a:r>
            <a:r>
              <a:rPr lang="zh-CN" altLang="en-US" dirty="0"/>
              <a:t>是已知的，我们能从</a:t>
            </a:r>
            <a:r>
              <a:rPr lang="en-US" altLang="zh-CN" dirty="0"/>
              <a:t>X</a:t>
            </a:r>
            <a:r>
              <a:rPr lang="zh-CN" altLang="en-US" dirty="0"/>
              <a:t>中获得多少信息量？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考虑之前的双人游戏，思考</a:t>
            </a:r>
            <a:r>
              <a:rPr lang="en-US" altLang="zh-CN" dirty="0"/>
              <a:t>H(X|Y)</a:t>
            </a:r>
          </a:p>
          <a:p>
            <a:pPr lvl="1"/>
            <a:r>
              <a:rPr lang="zh-CN" altLang="en-US" dirty="0"/>
              <a:t>如果已知</a:t>
            </a:r>
            <a:r>
              <a:rPr lang="en-US" altLang="zh-CN" dirty="0"/>
              <a:t>Y=y</a:t>
            </a:r>
            <a:r>
              <a:rPr lang="zh-CN" altLang="en-US" dirty="0"/>
              <a:t>了，</a:t>
            </a:r>
            <a:r>
              <a:rPr lang="en-US" altLang="zh-CN" dirty="0"/>
              <a:t>B</a:t>
            </a:r>
            <a:r>
              <a:rPr lang="zh-CN" altLang="en-US" dirty="0"/>
              <a:t>要猜出</a:t>
            </a:r>
            <a:r>
              <a:rPr lang="en-US" altLang="zh-CN" dirty="0"/>
              <a:t>x</a:t>
            </a:r>
            <a:r>
              <a:rPr lang="zh-CN" altLang="en-US" dirty="0"/>
              <a:t>的问题个数期望是？</a:t>
            </a:r>
            <a:endParaRPr lang="en-US" altLang="zh-CN" dirty="0"/>
          </a:p>
          <a:p>
            <a:pPr lvl="1"/>
            <a:r>
              <a:rPr lang="zh-CN" altLang="en-US" dirty="0"/>
              <a:t>如果</a:t>
            </a:r>
            <a:r>
              <a:rPr lang="en-US" altLang="zh-CN" dirty="0"/>
              <a:t>Y=y1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0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questions</a:t>
            </a:r>
          </a:p>
          <a:p>
            <a:pPr lvl="1"/>
            <a:r>
              <a:rPr lang="zh-CN" altLang="en-US" dirty="0">
                <a:sym typeface="Wingdings"/>
              </a:rPr>
              <a:t>如果</a:t>
            </a:r>
            <a:r>
              <a:rPr lang="en-US" altLang="zh-CN" dirty="0">
                <a:sym typeface="Wingdings"/>
              </a:rPr>
              <a:t>Y=y2</a:t>
            </a:r>
            <a:r>
              <a:rPr lang="zh-CN" altLang="en-US" dirty="0">
                <a:sym typeface="Wingdings"/>
              </a:rPr>
              <a:t>  </a:t>
            </a:r>
            <a:r>
              <a:rPr lang="en-US" altLang="zh-CN" dirty="0">
                <a:sym typeface="Wingdings"/>
              </a:rPr>
              <a:t>0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questions</a:t>
            </a:r>
          </a:p>
          <a:p>
            <a:pPr lvl="1"/>
            <a:r>
              <a:rPr lang="zh-CN" altLang="en-US" dirty="0">
                <a:sym typeface="Wingdings"/>
              </a:rPr>
              <a:t>如果</a:t>
            </a:r>
            <a:r>
              <a:rPr lang="en-US" altLang="zh-CN" dirty="0">
                <a:sym typeface="Wingdings"/>
              </a:rPr>
              <a:t>Y=y3</a:t>
            </a:r>
            <a:r>
              <a:rPr lang="zh-CN" altLang="en-US" dirty="0">
                <a:sym typeface="Wingdings"/>
              </a:rPr>
              <a:t>  </a:t>
            </a:r>
            <a:r>
              <a:rPr lang="en-US" altLang="zh-CN" dirty="0">
                <a:sym typeface="Wingdings"/>
              </a:rPr>
              <a:t>1.5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questions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zh-CN" altLang="en-US" dirty="0">
                <a:sym typeface="Wingdings"/>
              </a:rPr>
              <a:t>问题期望：</a:t>
            </a:r>
            <a:r>
              <a:rPr lang="en-US" altLang="zh-CN" dirty="0">
                <a:sym typeface="Wingdings"/>
              </a:rPr>
              <a:t>0.75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17" y="2870454"/>
            <a:ext cx="3366655" cy="18856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28427" y="1886256"/>
            <a:ext cx="2238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请计算下图的条件熵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H(Y|X)</a:t>
            </a:r>
          </a:p>
          <a:p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0.75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0.5</a:t>
            </a:r>
            <a:endParaRPr lang="zh-CN" altLang="en-US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6018" y="208178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6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12183"/>
            <a:ext cx="6172200" cy="85725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两个随机变量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29935" y="1200150"/>
                <a:ext cx="8239991" cy="374786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联合熵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(joint entropy)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sup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独立：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3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3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13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3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条件熵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(conditional entropy): 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给定随机变量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后，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剩余的不确定性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熵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sup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独立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Chain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935" y="1200150"/>
                <a:ext cx="8239991" cy="3747864"/>
              </a:xfrm>
              <a:blipFill rotWithShape="0">
                <a:blip r:embed="rId2"/>
                <a:stretch>
                  <a:fillRect l="-518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/>
          <p:cNvSpPr/>
          <p:nvPr/>
        </p:nvSpPr>
        <p:spPr>
          <a:xfrm>
            <a:off x="6694878" y="704759"/>
            <a:ext cx="1240644" cy="7672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" name="椭圆 5"/>
          <p:cNvSpPr/>
          <p:nvPr/>
        </p:nvSpPr>
        <p:spPr>
          <a:xfrm>
            <a:off x="6003399" y="567916"/>
            <a:ext cx="1286062" cy="972108"/>
          </a:xfrm>
          <a:prstGeom prst="ellipse">
            <a:avLst/>
          </a:prstGeom>
          <a:solidFill>
            <a:srgbClr val="4F81BD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066552" y="1036157"/>
                <a:ext cx="5302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35" y="1381543"/>
                <a:ext cx="707501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6897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388736" y="1036157"/>
                <a:ext cx="5302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648" y="1381543"/>
                <a:ext cx="70750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6034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709611" y="998610"/>
                <a:ext cx="57413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8" y="1331480"/>
                <a:ext cx="769826" cy="246221"/>
              </a:xfrm>
              <a:prstGeom prst="rect">
                <a:avLst/>
              </a:prstGeom>
              <a:blipFill rotWithShape="0">
                <a:blip r:embed="rId5"/>
                <a:stretch>
                  <a:fillRect l="-6349"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405946" y="310225"/>
                <a:ext cx="3828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262" y="413633"/>
                <a:ext cx="509948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8333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247565" y="322381"/>
                <a:ext cx="3789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420" y="429842"/>
                <a:ext cx="503728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8434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807066" y="1778407"/>
                <a:ext cx="53982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087" y="2371210"/>
                <a:ext cx="717632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6780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stCxn id="12" idx="0"/>
          </p:cNvCxnSpPr>
          <p:nvPr/>
        </p:nvCxnSpPr>
        <p:spPr>
          <a:xfrm flipH="1" flipV="1">
            <a:off x="6709613" y="1540026"/>
            <a:ext cx="367367" cy="238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0"/>
            <a:endCxn id="5" idx="4"/>
          </p:cNvCxnSpPr>
          <p:nvPr/>
        </p:nvCxnSpPr>
        <p:spPr>
          <a:xfrm flipV="1">
            <a:off x="7076980" y="1472005"/>
            <a:ext cx="238220" cy="30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4132613" y="3016332"/>
            <a:ext cx="2273333" cy="593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1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条件熵与信息增益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16973" y="1083571"/>
                <a:ext cx="8167254" cy="339447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信息增益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(information gain, IG)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定义为给定随机变量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后，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所减少的不确定性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altLang="zh-CN" sz="150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:r>
                  <a:rPr lang="en-US" altLang="zh-CN" sz="1500" dirty="0"/>
                  <a:t>       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5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5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15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5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973" y="1083571"/>
                <a:ext cx="8167254" cy="3394472"/>
              </a:xfrm>
              <a:blipFill rotWithShape="0">
                <a:blip r:embed="rId2"/>
                <a:stretch>
                  <a:fillRect l="-523" t="-1077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304116" y="2525285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90170" y="2525285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196104" y="2847721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855177" y="3417824"/>
            <a:ext cx="486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43938" y="3417759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17173" y="2847721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141239" y="3427418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79185" y="2953048"/>
            <a:ext cx="580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</a:t>
            </a:r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47878" y="2919077"/>
            <a:ext cx="580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</a:t>
            </a:r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554494" y="3813335"/>
                <a:ext cx="119859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94" y="3813335"/>
                <a:ext cx="1198598" cy="300082"/>
              </a:xfrm>
              <a:prstGeom prst="rect">
                <a:avLst/>
              </a:prstGeom>
              <a:blipFill rotWithShape="0"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729195" y="3830872"/>
                <a:ext cx="119859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195" y="3830872"/>
                <a:ext cx="1198598" cy="300082"/>
              </a:xfrm>
              <a:prstGeom prst="rect">
                <a:avLst/>
              </a:prstGeom>
              <a:blipFill rotWithShape="0"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212223" y="2064907"/>
                <a:ext cx="1253869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50" dirty="0">
                    <a:solidFill>
                      <a:srgbClr val="FF0000"/>
                    </a:solidFill>
                  </a:rPr>
                  <a:t>ImpurityEval-1: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23" y="2064907"/>
                <a:ext cx="1253869" cy="507831"/>
              </a:xfrm>
              <a:prstGeom prst="rect">
                <a:avLst/>
              </a:prstGeom>
              <a:blipFill rotWithShape="0">
                <a:blip r:embed="rId5"/>
                <a:stretch>
                  <a:fillRect l="-1456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016333" y="3307463"/>
                <a:ext cx="310411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5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信息增益性质：</a:t>
                </a:r>
                <a:endParaRPr lang="en-US" altLang="zh-CN" sz="15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altLang="zh-CN" sz="15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altLang="zh-CN" sz="15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5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43" y="4409950"/>
                <a:ext cx="4104650" cy="1323439"/>
              </a:xfrm>
              <a:prstGeom prst="rect">
                <a:avLst/>
              </a:prstGeom>
              <a:blipFill rotWithShape="0">
                <a:blip r:embed="rId6"/>
                <a:stretch>
                  <a:fillRect l="-1484" t="-2294" b="-3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/>
          <p:cNvSpPr/>
          <p:nvPr/>
        </p:nvSpPr>
        <p:spPr>
          <a:xfrm>
            <a:off x="6499568" y="2085697"/>
            <a:ext cx="1240644" cy="7672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7" name="椭圆 26"/>
          <p:cNvSpPr/>
          <p:nvPr/>
        </p:nvSpPr>
        <p:spPr>
          <a:xfrm>
            <a:off x="5808089" y="1948853"/>
            <a:ext cx="1286062" cy="972108"/>
          </a:xfrm>
          <a:prstGeom prst="ellipse">
            <a:avLst/>
          </a:prstGeom>
          <a:solidFill>
            <a:srgbClr val="4F81BD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871242" y="2417095"/>
                <a:ext cx="5302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42" y="2417095"/>
                <a:ext cx="53021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6897" t="-333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7193427" y="2417095"/>
                <a:ext cx="5302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235" y="3222793"/>
                <a:ext cx="707501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6034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6514301" y="2379547"/>
                <a:ext cx="57413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35" y="3172730"/>
                <a:ext cx="792781" cy="246221"/>
              </a:xfrm>
              <a:prstGeom prst="rect">
                <a:avLst/>
              </a:prstGeom>
              <a:blipFill rotWithShape="0">
                <a:blip r:embed="rId9"/>
                <a:stretch>
                  <a:fillRect l="-4615"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210637" y="1691162"/>
                <a:ext cx="3828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849" y="2254883"/>
                <a:ext cx="509948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8333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7052255" y="1703319"/>
                <a:ext cx="3789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007" y="2271092"/>
                <a:ext cx="503728" cy="246221"/>
              </a:xfrm>
              <a:prstGeom prst="rect">
                <a:avLst/>
              </a:prstGeom>
              <a:blipFill rotWithShape="0">
                <a:blip r:embed="rId11"/>
                <a:stretch>
                  <a:fillRect l="-8434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6611756" y="3159345"/>
                <a:ext cx="53982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74" y="4212460"/>
                <a:ext cx="717632" cy="246221"/>
              </a:xfrm>
              <a:prstGeom prst="rect">
                <a:avLst/>
              </a:prstGeom>
              <a:blipFill rotWithShape="0">
                <a:blip r:embed="rId12"/>
                <a:stretch>
                  <a:fillRect l="-5932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>
            <a:stCxn id="33" idx="0"/>
          </p:cNvCxnSpPr>
          <p:nvPr/>
        </p:nvCxnSpPr>
        <p:spPr>
          <a:xfrm flipH="1" flipV="1">
            <a:off x="6514303" y="2920963"/>
            <a:ext cx="367367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3" idx="0"/>
            <a:endCxn id="26" idx="4"/>
          </p:cNvCxnSpPr>
          <p:nvPr/>
        </p:nvCxnSpPr>
        <p:spPr>
          <a:xfrm flipV="1">
            <a:off x="6881670" y="2852943"/>
            <a:ext cx="238220" cy="30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231082" y="4125267"/>
                <a:ext cx="473309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5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ImpurityEval-2: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82" y="4125267"/>
                <a:ext cx="4733091" cy="507831"/>
              </a:xfrm>
              <a:prstGeom prst="rect">
                <a:avLst/>
              </a:prstGeom>
              <a:blipFill rotWithShape="0">
                <a:blip r:embed="rId13"/>
                <a:stretch>
                  <a:fillRect l="-387" t="-3614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0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/>
          <a:lstStyle/>
          <a:p>
            <a:r>
              <a:rPr lang="zh-CN" altLang="en-US" dirty="0"/>
              <a:t>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idx="1"/>
              </p:nvPr>
            </p:nvSpPr>
            <p:spPr>
              <a:xfrm>
                <a:off x="1331640" y="693421"/>
                <a:ext cx="6137780" cy="39433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X: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学生专业；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Y: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是否喜欢玩游戏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8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8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sz="18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的分布</a:t>
                </a:r>
                <a:endParaRPr lang="en-US" altLang="zh-CN" sz="18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𝑀𝑎𝑡h</m:t>
                            </m:r>
                          </m:e>
                        </m:d>
                      </m:e>
                    </m:func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=0.5,</m:t>
                    </m:r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CS</m:t>
                            </m:r>
                          </m:e>
                        </m:d>
                      </m:e>
                    </m:func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=0.25,</m:t>
                    </m:r>
                  </m:oMath>
                </a14:m>
                <a:br>
                  <a:rPr lang="en-US" altLang="zh-CN" sz="15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History</m:t>
                            </m:r>
                          </m:e>
                        </m:d>
                      </m:e>
                    </m:func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=0.25</m:t>
                    </m:r>
                  </m:oMath>
                </a14:m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𝑌𝑒𝑠</m:t>
                            </m:r>
                          </m:e>
                        </m:d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=0.5, </m:t>
                        </m:r>
                      </m:e>
                    </m:func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𝑁𝑜</m:t>
                            </m:r>
                          </m:e>
                        </m:d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=0.5</m:t>
                        </m:r>
                      </m:e>
                    </m:func>
                  </m:oMath>
                </a14:m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为底，计算出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H(X)=1.5; H(Y)=1. </a:t>
                </a:r>
              </a:p>
              <a:p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P(Y|X)</a:t>
                </a:r>
              </a:p>
              <a:p>
                <a:pPr lvl="1"/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X=Math(4</a:t>
                </a:r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项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P(Y=</a:t>
                </a:r>
                <a:r>
                  <a:rPr lang="en-US" altLang="zh-CN" sz="1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yes|X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=Math)=0.5, P(Y=</a:t>
                </a:r>
                <a:r>
                  <a:rPr lang="en-US" altLang="zh-CN" sz="1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No|X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=Math)=0.5</a:t>
                </a:r>
                <a:b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H(Y|X=Math)=1</a:t>
                </a:r>
              </a:p>
              <a:p>
                <a:pPr lvl="1"/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X=CS(2</a:t>
                </a:r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项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P(Y=</a:t>
                </a:r>
                <a:r>
                  <a:rPr lang="en-US" altLang="zh-CN" sz="1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yes|X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=Math)=1; P(Y=</a:t>
                </a:r>
                <a:r>
                  <a:rPr lang="en-US" altLang="zh-CN" sz="1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No|X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=Math)=0</a:t>
                </a:r>
                <a:b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H(Y|X=CS)=0</a:t>
                </a:r>
              </a:p>
              <a:p>
                <a:pPr lvl="1"/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X=History(2</a:t>
                </a:r>
                <a:r>
                  <a:rPr lang="zh-CN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项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P(Y=</a:t>
                </a:r>
                <a:r>
                  <a:rPr lang="en-US" altLang="zh-CN" sz="1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Yes|X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=History)=0; P(Y=</a:t>
                </a:r>
                <a:r>
                  <a:rPr lang="en-US" altLang="zh-CN" sz="1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No|X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=History)=1</a:t>
                </a:r>
                <a:b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H(Y|X=History)=0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𝐼𝐺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=1−0.5×1−0−0=0.5</m:t>
                    </m:r>
                  </m:oMath>
                </a14:m>
                <a:endPara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24561"/>
                <a:ext cx="8183706" cy="5257800"/>
              </a:xfrm>
              <a:blipFill rotWithShape="0">
                <a:blip r:embed="rId2"/>
                <a:stretch>
                  <a:fillRect l="-968" t="-1276" b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334" y="428625"/>
            <a:ext cx="1322766" cy="191017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35981" y="2887623"/>
            <a:ext cx="1395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IG(X|Y)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67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1184" y="16744"/>
            <a:ext cx="6172200" cy="857250"/>
          </a:xfrm>
        </p:spPr>
        <p:txBody>
          <a:bodyPr/>
          <a:lstStyle/>
          <a:p>
            <a:r>
              <a:rPr lang="zh-CN" altLang="en-US" dirty="0"/>
              <a:t>选择决策特征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485900" y="951570"/>
                <a:ext cx="6172200" cy="399644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的熵定义为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属于类别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的样本数</m:t>
                        </m:r>
                      </m:num>
                      <m:den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zh-CN" alt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中的样本数</m:t>
                        </m:r>
                      </m:den>
                    </m:f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对应类别标签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cs typeface="Times New Roman" panose="02020603050405020304" pitchFamily="18" charset="0"/>
                  </a:rPr>
                  <a:t>选择特征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所带来的信息增益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5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IG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)−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es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)+</m:t>
                        </m:r>
                        <m:f>
                          <m:f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No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500" dirty="0"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zh-CN" altLang="en-US" dirty="0">
                    <a:cs typeface="Times New Roman" panose="02020603050405020304" pitchFamily="18" charset="0"/>
                  </a:rPr>
                  <a:t>注意：特征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可以有多个取值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5328592"/>
              </a:xfrm>
              <a:blipFill rotWithShape="0">
                <a:blip r:embed="rId2"/>
                <a:stretch>
                  <a:fillRect l="-1704" t="-1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6553264" y="1923679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39318" y="1923679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6445252" y="2246115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094240" y="2826302"/>
            <a:ext cx="486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93086" y="2825812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7066321" y="2246115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390387" y="2825812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28333" y="2351442"/>
            <a:ext cx="6594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397026" y="2317471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6956844" y="1645998"/>
                <a:ext cx="16376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791" y="2194664"/>
                <a:ext cx="21993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7778" r="-19444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6280542" y="3242234"/>
                <a:ext cx="22544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056" y="4322978"/>
                <a:ext cx="30168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8367" r="-816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547255" y="3259225"/>
                <a:ext cx="22948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006" y="4345633"/>
                <a:ext cx="30700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000" r="-600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51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虚假信息（</a:t>
            </a:r>
            <a:r>
              <a:rPr lang="en-US" altLang="zh-CN" dirty="0"/>
              <a:t>Misinformation</a:t>
            </a:r>
            <a:r>
              <a:rPr lang="zh-CN" altLang="en-US" dirty="0"/>
              <a:t>）检测</a:t>
            </a:r>
            <a:endParaRPr lang="en-US" altLang="zh-CN" dirty="0"/>
          </a:p>
          <a:p>
            <a:pPr lvl="1"/>
            <a:r>
              <a:rPr lang="zh-CN" altLang="en-US" dirty="0"/>
              <a:t>问题定义应明确而具体</a:t>
            </a:r>
            <a:endParaRPr lang="en-US" dirty="0"/>
          </a:p>
          <a:p>
            <a:pPr lvl="1"/>
            <a:endParaRPr lang="zh-CN" altLang="en-US" sz="2100" dirty="0"/>
          </a:p>
          <a:p>
            <a:endParaRPr lang="en-US" sz="2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b="1">
                <a:solidFill>
                  <a:srgbClr val="0000CC"/>
                </a:solidFill>
              </a:rPr>
              <a:t>Question</a:t>
            </a:r>
            <a:r>
              <a:rPr lang="zh-CN" altLang="en-US" sz="1800">
                <a:sym typeface="Wingdings"/>
              </a:rPr>
              <a:t></a:t>
            </a:r>
            <a:r>
              <a:rPr lang="en-US" altLang="zh-CN" sz="1800">
                <a:sym typeface="Wingdings"/>
              </a:rPr>
              <a:t>Data</a:t>
            </a:r>
            <a:r>
              <a:rPr lang="zh-CN" altLang="en-US" sz="1800">
                <a:sym typeface="Wingdings"/>
              </a:rPr>
              <a:t></a:t>
            </a:r>
            <a:r>
              <a:rPr lang="en-US" altLang="zh-CN" sz="1800">
                <a:sym typeface="Wingdings"/>
              </a:rPr>
              <a:t>Features</a:t>
            </a:r>
            <a:r>
              <a:rPr lang="zh-CN" altLang="en-US" sz="1800">
                <a:sym typeface="Wingdings"/>
              </a:rPr>
              <a:t></a:t>
            </a:r>
            <a:r>
              <a:rPr lang="en-US" altLang="zh-CN" sz="1800">
                <a:sym typeface="Wingdings"/>
              </a:rPr>
              <a:t>Algorithm</a:t>
            </a:r>
            <a:r>
              <a:rPr lang="zh-CN" altLang="en-US" sz="1800">
                <a:sym typeface="Wingdings"/>
              </a:rPr>
              <a:t></a:t>
            </a:r>
            <a:r>
              <a:rPr lang="en-US" altLang="zh-CN" sz="1800">
                <a:sym typeface="Wingdings"/>
              </a:rPr>
              <a:t>Evaluation</a:t>
            </a:r>
            <a:endParaRPr lang="en-US" sz="1800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3059936" y="2157481"/>
            <a:ext cx="2092745" cy="1890211"/>
            <a:chOff x="1709665" y="1700807"/>
            <a:chExt cx="2790327" cy="2520281"/>
          </a:xfrm>
        </p:grpSpPr>
        <p:sp>
          <p:nvSpPr>
            <p:cNvPr id="119" name="Oval 118"/>
            <p:cNvSpPr/>
            <p:nvPr/>
          </p:nvSpPr>
          <p:spPr>
            <a:xfrm>
              <a:off x="2240773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2024733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2401541" y="2420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2816821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44829" y="19168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528805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2240757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2321149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248869" y="1916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3176845" y="242088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2960837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252878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3248853" y="2204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303282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2897213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3337629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1952741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1880717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2024733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03287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2384789" y="29249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215199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2168765" y="34926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2456797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2656053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4" name="Oval 143"/>
            <p:cNvSpPr/>
            <p:nvPr/>
          </p:nvSpPr>
          <p:spPr>
            <a:xfrm>
              <a:off x="3176861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2584045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2312781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28000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2584045" y="3284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2816837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2888845" y="34206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2488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60890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968965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3968965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52925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3608909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377807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398571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339288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3248869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3248869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2" name="Oval 161"/>
            <p:cNvSpPr/>
            <p:nvPr/>
          </p:nvSpPr>
          <p:spPr>
            <a:xfrm>
              <a:off x="2960837" y="3140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303284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92173" y="19888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5" name="Oval 164"/>
            <p:cNvSpPr/>
            <p:nvPr/>
          </p:nvSpPr>
          <p:spPr>
            <a:xfrm>
              <a:off x="3841717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6" name="Oval 165"/>
            <p:cNvSpPr/>
            <p:nvPr/>
          </p:nvSpPr>
          <p:spPr>
            <a:xfrm>
              <a:off x="3536901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3680933" y="227687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3761325" y="25012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3968965" y="2348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3608909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824933" y="35730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4112965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1709665" y="1700807"/>
              <a:ext cx="2790327" cy="25202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6098261" y="2387950"/>
            <a:ext cx="1032390" cy="1137910"/>
            <a:chOff x="5292080" y="2196496"/>
            <a:chExt cx="1376520" cy="1517213"/>
          </a:xfrm>
        </p:grpSpPr>
        <p:sp>
          <p:nvSpPr>
            <p:cNvPr id="175" name="Oval 174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4" name="Oval 183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5" name="Oval 184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6" name="Oval 185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7" name="Oval 186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0" name="Oval 189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1" name="Oval 190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2" name="Oval 191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6" name="Oval 195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7144627" y="2373505"/>
            <a:ext cx="1032390" cy="1140414"/>
            <a:chOff x="7063410" y="2348864"/>
            <a:chExt cx="1376520" cy="1520552"/>
          </a:xfrm>
        </p:grpSpPr>
        <p:sp>
          <p:nvSpPr>
            <p:cNvPr id="199" name="Oval 198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0" name="Oval 199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1" name="Oval 200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2" name="Oval 201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6" name="Oval 205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8" name="Oval 207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9" name="Oval 208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3" name="Oval 212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4" name="Oval 213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5" name="Oval 214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7" name="Oval 216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8" name="Oval 217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9" name="Oval 218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20" name="Rectangle 219"/>
          <p:cNvSpPr/>
          <p:nvPr/>
        </p:nvSpPr>
        <p:spPr>
          <a:xfrm>
            <a:off x="3148359" y="4158092"/>
            <a:ext cx="19159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用户在社交媒体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发布的信息，如微博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6692038" y="1911405"/>
            <a:ext cx="7617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5705497" y="3979312"/>
            <a:ext cx="8435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zh-CN" altLang="en-US" sz="21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3" name="Oval 222"/>
          <p:cNvSpPr>
            <a:spLocks noChangeAspect="1"/>
          </p:cNvSpPr>
          <p:nvPr/>
        </p:nvSpPr>
        <p:spPr>
          <a:xfrm>
            <a:off x="6073146" y="409926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4" name="Oval 223"/>
          <p:cNvSpPr>
            <a:spLocks noChangeAspect="1"/>
          </p:cNvSpPr>
          <p:nvPr/>
        </p:nvSpPr>
        <p:spPr>
          <a:xfrm>
            <a:off x="7477707" y="3898073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5" name="Oval 224"/>
          <p:cNvSpPr>
            <a:spLocks noChangeAspect="1"/>
          </p:cNvSpPr>
          <p:nvPr/>
        </p:nvSpPr>
        <p:spPr>
          <a:xfrm>
            <a:off x="7478881" y="4221925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226" name="Straight Arrow Connector 225"/>
          <p:cNvCxnSpPr/>
          <p:nvPr/>
        </p:nvCxnSpPr>
        <p:spPr>
          <a:xfrm flipV="1">
            <a:off x="6569614" y="4023414"/>
            <a:ext cx="766644" cy="131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6569615" y="4245435"/>
            <a:ext cx="780620" cy="71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7712718" y="3856972"/>
            <a:ext cx="7889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: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虚假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7728518" y="4179884"/>
            <a:ext cx="7889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: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真实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选择决策特征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047162" y="4069729"/>
            <a:ext cx="1600200" cy="273844"/>
          </a:xfrm>
        </p:spPr>
        <p:txBody>
          <a:bodyPr/>
          <a:lstStyle/>
          <a:p>
            <a:fld id="{2F264DDB-364C-410E-A66B-B19CEFA5EF0F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8627" y="2107370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04681" y="2107370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410615" y="242980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59603" y="3009993"/>
            <a:ext cx="243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8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02603" y="3009994"/>
            <a:ext cx="297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031684" y="242980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382750" y="3009993"/>
            <a:ext cx="243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8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25750" y="3009994"/>
            <a:ext cx="297000" cy="3219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93696" y="2535133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62389" y="2501162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85329" y="2107370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71383" y="2107370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5577317" y="242980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226305" y="3009993"/>
            <a:ext cx="486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25151" y="3009503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198386" y="242980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522452" y="3009503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60398" y="2535133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29091" y="2501162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166320" y="1660883"/>
                <a:ext cx="3913251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46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46</m:t>
                                  </m:r>
                                </m:num>
                                <m:den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54</m:t>
                                  </m:r>
                                </m:num>
                                <m:den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</m:t>
                      </m:r>
                    </m:oMath>
                  </m:oMathPara>
                </a14:m>
                <a:endParaRPr sz="135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320" y="1660883"/>
                <a:ext cx="3913251" cy="398955"/>
              </a:xfrm>
              <a:prstGeom prst="rect">
                <a:avLst/>
              </a:prstGeom>
              <a:blipFill rotWithShape="0">
                <a:blip r:embed="rId2"/>
                <a:stretch>
                  <a:fillRect l="-623" t="-1515" r="-93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947751" y="3430159"/>
                <a:ext cx="73930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51" y="3430159"/>
                <a:ext cx="739305" cy="3000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3343557" y="3430159"/>
                <a:ext cx="73930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557" y="3430159"/>
                <a:ext cx="739305" cy="3000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5176804" y="3430159"/>
            <a:ext cx="7425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000000"/>
                </a:solidFill>
                <a:latin typeface="宋体" panose="02010600030101010101" pitchFamily="2" charset="-122"/>
              </a:rPr>
              <a:t>0.4022</a:t>
            </a:r>
            <a:r>
              <a:rPr lang="zh-CN" altLang="en-US" sz="1350" dirty="0"/>
              <a:t> </a:t>
            </a:r>
          </a:p>
        </p:txBody>
      </p:sp>
      <p:sp>
        <p:nvSpPr>
          <p:cNvPr id="30" name="矩形 29"/>
          <p:cNvSpPr/>
          <p:nvPr/>
        </p:nvSpPr>
        <p:spPr>
          <a:xfrm>
            <a:off x="6734255" y="3425580"/>
            <a:ext cx="2712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000000"/>
                </a:solidFill>
                <a:latin typeface="宋体" panose="02010600030101010101" pitchFamily="2" charset="-122"/>
              </a:rPr>
              <a:t>0</a:t>
            </a:r>
            <a:endParaRPr lang="zh-CN" alt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495070" y="1803021"/>
                <a:ext cx="135723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0" y="1803021"/>
                <a:ext cx="1357231" cy="30008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122204" y="3804887"/>
                <a:ext cx="3284554" cy="699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0.9954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0.9954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altLang="zh-CN" sz="1350" i="1" dirty="0">
                    <a:latin typeface="Cambria Math" panose="02040503050406030204" pitchFamily="18" charset="0"/>
                  </a:rPr>
                </a:br>
                <a:r>
                  <a:rPr lang="en-US" altLang="zh-CN" sz="1350" i="1" dirty="0">
                    <a:latin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3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204" y="3804887"/>
                <a:ext cx="3284554" cy="69903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928207" y="3750916"/>
                <a:ext cx="2867773" cy="697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sz="1350" dirty="0">
                                  <a:solidFill>
                                    <a:srgbClr val="000000"/>
                                  </a:solidFill>
                                  <a:latin typeface="宋体" panose="02010600030101010101" pitchFamily="2" charset="-122"/>
                                </a:rPr>
                                <m:t>0.4022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altLang="zh-CN" sz="1350" i="1" dirty="0">
                    <a:latin typeface="Cambria Math" panose="02040503050406030204" pitchFamily="18" charset="0"/>
                  </a:rPr>
                </a:br>
                <a:r>
                  <a:rPr lang="en-US" altLang="zh-CN" sz="1350" i="1" dirty="0">
                    <a:latin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3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0.7943</m:t>
                    </m:r>
                  </m:oMath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07" y="3750916"/>
                <a:ext cx="2867773" cy="69775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305873" y="872681"/>
                <a:ext cx="4670283" cy="629339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13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Yes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No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873" y="872681"/>
                <a:ext cx="4670283" cy="62933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305873" y="146525"/>
                <a:ext cx="1810688" cy="68480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873" y="146525"/>
                <a:ext cx="1810688" cy="68480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6367019" y="4243936"/>
            <a:ext cx="62228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ym typeface="Wingdings" panose="05000000000000000000" pitchFamily="2" charset="2"/>
              </a:rPr>
              <a:t></a:t>
            </a:r>
            <a:endParaRPr lang="zh-CN" altLang="en-US" sz="4050" dirty="0"/>
          </a:p>
        </p:txBody>
      </p:sp>
      <p:sp>
        <p:nvSpPr>
          <p:cNvPr id="38" name="文本框 37"/>
          <p:cNvSpPr txBox="1"/>
          <p:nvPr/>
        </p:nvSpPr>
        <p:spPr>
          <a:xfrm>
            <a:off x="2742184" y="4243936"/>
            <a:ext cx="62228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ym typeface="Wingdings" panose="05000000000000000000" pitchFamily="2" charset="2"/>
              </a:rPr>
              <a:t></a:t>
            </a:r>
            <a:endParaRPr lang="zh-CN" altLang="en-US" sz="4050" dirty="0"/>
          </a:p>
        </p:txBody>
      </p:sp>
    </p:spTree>
    <p:extLst>
      <p:ext uri="{BB962C8B-B14F-4D97-AF65-F5344CB8AC3E}">
        <p14:creationId xmlns:p14="http://schemas.microsoft.com/office/powerpoint/2010/main" val="12249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关于决策树算法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贪心策略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从根节点开始扩张，已建立的树不再改变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数据划分后不再改变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每次选择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信息增益最大的特征划分数据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局部最优解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递归算法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每一个决策节点用相同的策略扩张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不是唯一的选择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还可以使用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GINI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56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GINI</a:t>
            </a:r>
            <a:r>
              <a:rPr lang="zh-CN" altLang="en-US" dirty="0"/>
              <a:t>指数度量</a:t>
            </a:r>
            <a:r>
              <a:rPr lang="en-US" altLang="zh-CN" dirty="0"/>
              <a:t>Impurity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52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/>
              <a:lstStyle/>
              <a:p>
                <a:pPr marL="228600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给定一个随机变量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GINI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指数为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(1−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  <m:e>
                          <m:r>
                            <a:rPr lang="en-US" altLang="zh-CN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对于特征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将数据集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划分为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，加权后的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GINI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指数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𝐺𝑖𝑛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bg-BG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在决策树构建算法中：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ID3</a:t>
                </a:r>
                <a:r>
                  <a:rPr lang="zh-CN" altLang="en-US" dirty="0"/>
                  <a:t>算法使用的是</a:t>
                </a:r>
                <a:r>
                  <a:rPr lang="en-US" altLang="zh-CN" dirty="0"/>
                  <a:t>entropy</a:t>
                </a:r>
              </a:p>
              <a:p>
                <a:pPr lvl="1"/>
                <a:r>
                  <a:rPr lang="en-US" altLang="zh-CN" dirty="0"/>
                  <a:t>CART</a:t>
                </a:r>
                <a:r>
                  <a:rPr lang="zh-CN" altLang="en-US" dirty="0"/>
                  <a:t>算法使用的则是</a:t>
                </a:r>
                <a:r>
                  <a:rPr lang="en-US" altLang="zh-CN" dirty="0" err="1"/>
                  <a:t>gini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 rotWithShape="0"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699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决策树算法</a:t>
            </a:r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0437" y="958551"/>
            <a:ext cx="5140564" cy="4151481"/>
          </a:xfrm>
          <a:noFill/>
        </p:spPr>
      </p:pic>
      <p:sp>
        <p:nvSpPr>
          <p:cNvPr id="8" name="文本框 7"/>
          <p:cNvSpPr txBox="1"/>
          <p:nvPr/>
        </p:nvSpPr>
        <p:spPr>
          <a:xfrm>
            <a:off x="207818" y="1035832"/>
            <a:ext cx="2473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kaiti" panose="02010609060101010101" pitchFamily="49" charset="-122"/>
                <a:ea typeface="kaiti" panose="02010609060101010101" pitchFamily="49" charset="-122"/>
              </a:rPr>
              <a:t>递归出口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: 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数据属于一个类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没有更多的特征供选择，生成叶子节点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2681791" y="1167594"/>
            <a:ext cx="178646" cy="5400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文本框 13"/>
          <p:cNvSpPr txBox="1"/>
          <p:nvPr/>
        </p:nvSpPr>
        <p:spPr>
          <a:xfrm>
            <a:off x="207818" y="2097982"/>
            <a:ext cx="2473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选择最优划分特征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14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400" baseline="-25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划分前的混杂度</a:t>
            </a:r>
            <a:endParaRPr lang="en-US" altLang="zh-CN" sz="14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1400" baseline="-25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以特征</a:t>
            </a:r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1400" baseline="-25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划分后的混杂度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2681791" y="2105156"/>
            <a:ext cx="178646" cy="8100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/>
          <p:cNvSpPr txBox="1"/>
          <p:nvPr/>
        </p:nvSpPr>
        <p:spPr>
          <a:xfrm>
            <a:off x="185524" y="3005975"/>
            <a:ext cx="249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递归出口</a:t>
            </a:r>
            <a:r>
              <a:rPr lang="en-US" altLang="zh-CN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数据划分收益太低</a:t>
            </a:r>
            <a:endParaRPr lang="en-US" altLang="zh-CN" sz="14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2668006" y="3003798"/>
            <a:ext cx="192431" cy="3089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1343272" y="3521713"/>
            <a:ext cx="133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划分数据</a:t>
            </a:r>
            <a:endParaRPr lang="en-US" altLang="zh-CN" sz="14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2681791" y="3483310"/>
            <a:ext cx="178646" cy="3845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文本框 19"/>
          <p:cNvSpPr txBox="1"/>
          <p:nvPr/>
        </p:nvSpPr>
        <p:spPr>
          <a:xfrm>
            <a:off x="209567" y="4170273"/>
            <a:ext cx="247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向下递归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：逐个递归生成每一棵子树</a:t>
            </a:r>
            <a:endParaRPr lang="en-US" altLang="zh-CN" sz="14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2681791" y="3987805"/>
            <a:ext cx="178646" cy="7794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椭圆 21"/>
          <p:cNvSpPr/>
          <p:nvPr/>
        </p:nvSpPr>
        <p:spPr>
          <a:xfrm>
            <a:off x="3383868" y="1977684"/>
            <a:ext cx="1836204" cy="25911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椭圆 22"/>
          <p:cNvSpPr/>
          <p:nvPr/>
        </p:nvSpPr>
        <p:spPr>
          <a:xfrm>
            <a:off x="3653898" y="2320407"/>
            <a:ext cx="1836204" cy="25134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14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 animBg="1"/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决策树算法改进</a:t>
            </a:r>
            <a:r>
              <a:rPr lang="en-US" altLang="zh-CN" dirty="0"/>
              <a:t>:</a:t>
            </a:r>
            <a:r>
              <a:rPr lang="zh-CN" altLang="en-US" dirty="0"/>
              <a:t>数值型特征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上述算法只能处理类别型特征</a:t>
                </a:r>
                <a:endParaRPr lang="en-US" altLang="zh-CN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选择的特征取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个类别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分裂成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个子节点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zh-CN" alt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数值型特征</a:t>
                </a:r>
                <a:endParaRPr lang="en-US" altLang="zh-CN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寻找阈值，将数值划分为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两个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多个区间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如何确定阈值</a:t>
                </a:r>
                <a:endParaRPr lang="en-US" altLang="zh-CN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将数据中出现过特征值从大到小排序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可能的阈值有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按照最大化信息增益原则选择一个阈值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/>
          <p:cNvCxnSpPr/>
          <p:nvPr/>
        </p:nvCxnSpPr>
        <p:spPr>
          <a:xfrm>
            <a:off x="1979712" y="4185986"/>
            <a:ext cx="523858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249742" y="4046320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329862" y="4046320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977934" y="4039317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948264" y="4039317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057900" y="4039317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544108" y="4039317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076353" y="4234642"/>
                <a:ext cx="39292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353" y="4234642"/>
                <a:ext cx="392928" cy="3000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156473" y="4213123"/>
                <a:ext cx="39696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73" y="4213123"/>
                <a:ext cx="396968" cy="3000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72880" y="4246268"/>
                <a:ext cx="42236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880" y="4246268"/>
                <a:ext cx="422360" cy="30008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787874" y="4247229"/>
                <a:ext cx="58746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874" y="4247229"/>
                <a:ext cx="587469" cy="3000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457700" y="4248770"/>
                <a:ext cx="54694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4248770"/>
                <a:ext cx="546945" cy="30008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>
            <a:off x="2772530" y="3968796"/>
            <a:ext cx="0" cy="3828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653898" y="3968796"/>
            <a:ext cx="0" cy="3828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516216" y="3968796"/>
            <a:ext cx="0" cy="3828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1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数值型特征建立的决策树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6850" y="1221582"/>
            <a:ext cx="6172200" cy="29372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5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C4EB-5ACC-D440-9BF7-B69CFC11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案例分析：</a:t>
            </a:r>
            <a:r>
              <a:rPr lang="en-US" altLang="zh-CN" dirty="0"/>
              <a:t>IRIS</a:t>
            </a:r>
            <a:r>
              <a:rPr lang="zh-CN" altLang="en-US" dirty="0"/>
              <a:t>数据集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D5140-F057-054D-A42B-30779280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57200" y="819150"/>
            <a:ext cx="5955622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印象派艺术大师偏爱的鸢尾花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59" y="1305019"/>
            <a:ext cx="3093670" cy="34511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97552" y="3517384"/>
            <a:ext cx="2716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The Path through the Irises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Claude Monet French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65835" y="1787951"/>
            <a:ext cx="1838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Irises</a:t>
            </a:r>
          </a:p>
          <a:p>
            <a:r>
              <a:rPr lang="en-US" dirty="0"/>
              <a:t>Vincent van Gogh</a:t>
            </a:r>
          </a:p>
        </p:txBody>
      </p:sp>
      <p:pic>
        <p:nvPicPr>
          <p:cNvPr id="1028" name="Picture 4" descr="http://www.ibiblio.org/wm/paint/auth/gogh/irises/gogh.irises-amsterd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7" y="1305019"/>
            <a:ext cx="2704774" cy="348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49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C4EB-5ACC-D440-9BF7-B69CFC11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案例分析：</a:t>
            </a:r>
            <a:r>
              <a:rPr lang="en-US" altLang="zh-CN" dirty="0"/>
              <a:t>IRIS</a:t>
            </a:r>
            <a:r>
              <a:rPr lang="zh-CN" altLang="en-US" dirty="0"/>
              <a:t>数据集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C049E1-99DB-314B-A379-0AF376E7C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4" r="5696"/>
          <a:stretch/>
        </p:blipFill>
        <p:spPr>
          <a:xfrm>
            <a:off x="37810" y="2579427"/>
            <a:ext cx="4287075" cy="21767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D5140-F057-054D-A42B-30779280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32" y="0"/>
            <a:ext cx="2546168" cy="1899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93" y="2579427"/>
            <a:ext cx="5016317" cy="2176723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457200" y="819150"/>
            <a:ext cx="5955622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鸢尾花数据集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统计学家、生物学家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Ronald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构建的数据集，出自论文：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taxonomic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包含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个鸢尾花实例，分为以下三个类别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5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" y="1449744"/>
            <a:ext cx="5119396" cy="329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示例：只使用花瓣</a:t>
            </a:r>
            <a:r>
              <a:rPr lang="en-US" altLang="zh-CN" dirty="0"/>
              <a:t>(Petal</a:t>
            </a:r>
            <a:r>
              <a:rPr lang="zh-CN" altLang="en-US" dirty="0"/>
              <a:t>）特征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28" y="1439387"/>
            <a:ext cx="4157472" cy="27650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5742433" y="1555531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831"/>
            <a:ext cx="9144000" cy="67221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9539849">
            <a:off x="1481324" y="1499737"/>
            <a:ext cx="1828800" cy="9522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4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" y="1449744"/>
            <a:ext cx="5119396" cy="329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示例：只使用花瓣</a:t>
            </a:r>
            <a:r>
              <a:rPr lang="en-US" altLang="zh-CN" dirty="0"/>
              <a:t>(Petal</a:t>
            </a:r>
            <a:r>
              <a:rPr lang="zh-CN" altLang="en-US" dirty="0"/>
              <a:t>）特征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831"/>
            <a:ext cx="9144000" cy="67221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1933696">
            <a:off x="2412182" y="2207712"/>
            <a:ext cx="2841105" cy="1441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28" y="1439387"/>
            <a:ext cx="4157472" cy="2765018"/>
          </a:xfrm>
          <a:solidFill>
            <a:srgbClr val="4F81BD">
              <a:alpha val="29804"/>
            </a:srgbClr>
          </a:solidFill>
        </p:spPr>
      </p:pic>
      <p:sp>
        <p:nvSpPr>
          <p:cNvPr id="14" name="Rectangle 13"/>
          <p:cNvSpPr/>
          <p:nvPr/>
        </p:nvSpPr>
        <p:spPr>
          <a:xfrm>
            <a:off x="5742433" y="1555531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54801" y="1555532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准备虚假信息检测的数据</a:t>
            </a:r>
            <a:endParaRPr lang="en-US" dirty="0"/>
          </a:p>
          <a:p>
            <a:pPr lvl="1"/>
            <a:endParaRPr lang="zh-CN" altLang="en-US" sz="2100" dirty="0"/>
          </a:p>
          <a:p>
            <a:endParaRPr lang="en-US" sz="2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Evaluation</a:t>
            </a:r>
            <a:endParaRPr lang="en-US" sz="1800" dirty="0"/>
          </a:p>
        </p:txBody>
      </p:sp>
      <p:sp>
        <p:nvSpPr>
          <p:cNvPr id="117" name="Content Placeholder 2"/>
          <p:cNvSpPr txBox="1">
            <a:spLocks/>
          </p:cNvSpPr>
          <p:nvPr/>
        </p:nvSpPr>
        <p:spPr bwMode="auto">
          <a:xfrm>
            <a:off x="457200" y="1826165"/>
            <a:ext cx="2916324" cy="256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原始数据获取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根据</a:t>
            </a:r>
            <a:r>
              <a:rPr lang="en-US" altLang="zh-CN" sz="1500" dirty="0">
                <a:latin typeface="Calibri" charset="0"/>
                <a:ea typeface="Calibri" charset="0"/>
                <a:cs typeface="Calibri" charset="0"/>
              </a:rPr>
              <a:t>Twitter</a:t>
            </a:r>
            <a:r>
              <a:rPr lang="zh-CN" altLang="en-US" sz="1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500" dirty="0">
                <a:latin typeface="Calibri" charset="0"/>
                <a:ea typeface="Calibri" charset="0"/>
                <a:cs typeface="Calibri" charset="0"/>
              </a:rPr>
              <a:t>API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获取数据</a:t>
            </a:r>
            <a:endParaRPr lang="en-US" altLang="zh-CN" sz="1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sz="1500" dirty="0"/>
          </a:p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数据标注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通过人工标注，为收集到的每条</a:t>
            </a:r>
            <a:r>
              <a:rPr lang="en-US" altLang="zh-CN" sz="1500" dirty="0">
                <a:latin typeface="Calibri" charset="0"/>
                <a:ea typeface="Calibri" charset="0"/>
                <a:cs typeface="Calibri" charset="0"/>
              </a:rPr>
              <a:t>tweet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打标签：</a:t>
            </a:r>
            <a:r>
              <a:rPr lang="en-US" altLang="zh-CN" sz="15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为虚假信息；</a:t>
            </a:r>
            <a:r>
              <a:rPr lang="en-US" altLang="zh-CN" sz="1500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为真实信息</a:t>
            </a:r>
            <a:endParaRPr lang="en-US" sz="15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30" name="Picture 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993" y="1720837"/>
            <a:ext cx="4954988" cy="29638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95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" y="1449744"/>
            <a:ext cx="5119396" cy="329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示例：只使用花瓣</a:t>
            </a:r>
            <a:r>
              <a:rPr lang="en-US" altLang="zh-CN" dirty="0"/>
              <a:t>(Petal</a:t>
            </a:r>
            <a:r>
              <a:rPr lang="zh-CN" altLang="en-US" dirty="0"/>
              <a:t>）特征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28" y="1439387"/>
            <a:ext cx="4157472" cy="2765018"/>
          </a:xfrm>
          <a:solidFill>
            <a:srgbClr val="4F81BD">
              <a:alpha val="29804"/>
            </a:srgb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5742433" y="1555531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831"/>
            <a:ext cx="9144000" cy="6722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54801" y="1555532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9797728">
            <a:off x="-111607" y="2775942"/>
            <a:ext cx="2841105" cy="1441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54801" y="2311401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54802" y="2226367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" y="1449744"/>
            <a:ext cx="5119396" cy="329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示例：只使用花瓣</a:t>
            </a:r>
            <a:r>
              <a:rPr lang="en-US" altLang="zh-CN" dirty="0"/>
              <a:t>(Petal</a:t>
            </a:r>
            <a:r>
              <a:rPr lang="zh-CN" altLang="en-US" dirty="0"/>
              <a:t>）特征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28" y="1439387"/>
            <a:ext cx="4157472" cy="2765018"/>
          </a:xfrm>
          <a:solidFill>
            <a:srgbClr val="4F81BD">
              <a:alpha val="29804"/>
            </a:srgb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5742433" y="1555531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831"/>
            <a:ext cx="9144000" cy="6722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54801" y="1555532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9560454">
            <a:off x="1717326" y="3141636"/>
            <a:ext cx="1803845" cy="914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54801" y="2311401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54802" y="2226367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85320" y="2409792"/>
            <a:ext cx="1136760" cy="1260000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" y="1449744"/>
            <a:ext cx="5119396" cy="329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示例：只使用花瓣</a:t>
            </a:r>
            <a:r>
              <a:rPr lang="en-US" altLang="zh-CN" dirty="0"/>
              <a:t>(Petal</a:t>
            </a:r>
            <a:r>
              <a:rPr lang="zh-CN" altLang="en-US" dirty="0"/>
              <a:t>）特征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28" y="1439387"/>
            <a:ext cx="4157472" cy="2765018"/>
          </a:xfrm>
          <a:solidFill>
            <a:srgbClr val="4F81BD">
              <a:alpha val="29804"/>
            </a:srgb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5742433" y="1555531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831"/>
            <a:ext cx="9144000" cy="6722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54801" y="1555532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9560454">
            <a:off x="2066214" y="3747121"/>
            <a:ext cx="1803845" cy="914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54801" y="2311401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54802" y="2226367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85320" y="2409792"/>
            <a:ext cx="1136760" cy="1260000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85321" y="2226366"/>
            <a:ext cx="304264" cy="183425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" y="1449744"/>
            <a:ext cx="5119396" cy="329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示例：只使用花瓣</a:t>
            </a:r>
            <a:r>
              <a:rPr lang="en-US" altLang="zh-CN" dirty="0"/>
              <a:t>(Petal</a:t>
            </a:r>
            <a:r>
              <a:rPr lang="zh-CN" altLang="en-US" dirty="0"/>
              <a:t>）特征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28" y="1439387"/>
            <a:ext cx="4157472" cy="2765018"/>
          </a:xfrm>
          <a:solidFill>
            <a:srgbClr val="4F81BD">
              <a:alpha val="29804"/>
            </a:srgb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5742433" y="1555531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831"/>
            <a:ext cx="9144000" cy="6722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54801" y="1555532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856421">
            <a:off x="2573139" y="3747121"/>
            <a:ext cx="1803845" cy="914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54801" y="2311401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54802" y="2226367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85320" y="2409792"/>
            <a:ext cx="1136760" cy="1260000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85321" y="2226366"/>
            <a:ext cx="304264" cy="183425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89584" y="2226366"/>
            <a:ext cx="832496" cy="183426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97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可视化分类边界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9" y="819150"/>
            <a:ext cx="5913250" cy="3937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94" y="2640805"/>
            <a:ext cx="5032026" cy="13765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3730" y="223041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评测分类的优劣：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68607" y="4114007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思考：这样评测决策树好吗？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3859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划分训练集</a:t>
            </a:r>
            <a:r>
              <a:rPr lang="en-US" altLang="zh-CN" dirty="0"/>
              <a:t>/</a:t>
            </a:r>
            <a:r>
              <a:rPr lang="zh-CN" altLang="en-US" dirty="0"/>
              <a:t>测试集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将数据集按照</a:t>
            </a:r>
            <a:r>
              <a:rPr lang="en-US" altLang="zh-CN" dirty="0"/>
              <a:t>110/40</a:t>
            </a:r>
            <a:r>
              <a:rPr lang="zh-CN" altLang="en-US" dirty="0"/>
              <a:t>划分，分别形成训练集与测试集</a:t>
            </a:r>
            <a:endParaRPr lang="en-US" altLang="zh-CN" dirty="0"/>
          </a:p>
          <a:p>
            <a:r>
              <a:rPr lang="zh-CN" altLang="en-US" dirty="0"/>
              <a:t>在训练集上构建决策树，分别在训练集与测试集上评测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5" y="1622551"/>
            <a:ext cx="4285735" cy="2802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17" y="1622550"/>
            <a:ext cx="4316420" cy="28026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26372" y="4425155"/>
            <a:ext cx="2077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hr-HR" dirty="0"/>
              <a:t>0.95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64494" y="4434562"/>
            <a:ext cx="2164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hr-HR" dirty="0"/>
              <a:t>0.9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99022" y="438839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&gt;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8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过拟合问题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5409" y="1200150"/>
            <a:ext cx="8011391" cy="369385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过拟合：机器学习算法拟合噪声数据，而不是数据中的有意义规律</a:t>
            </a:r>
            <a:endParaRPr lang="en-US" altLang="zh-CN" dirty="0"/>
          </a:p>
          <a:p>
            <a:r>
              <a:rPr lang="zh-CN" altLang="en-US" dirty="0"/>
              <a:t>产生的现象：在训练数据上得到的精度远大于在测试数据上得到的精度</a:t>
            </a:r>
            <a:endParaRPr lang="en-US" altLang="zh-CN" dirty="0"/>
          </a:p>
          <a:p>
            <a:r>
              <a:rPr lang="zh-CN" altLang="en-US" dirty="0"/>
              <a:t>过拟合问题不仅仅存在于决策树学习，是机器学习算法面临的共同问题</a:t>
            </a:r>
            <a:endParaRPr lang="en-US" altLang="zh-CN" dirty="0"/>
          </a:p>
          <a:p>
            <a:r>
              <a:rPr lang="zh-CN" altLang="en-US" dirty="0"/>
              <a:t>原因</a:t>
            </a:r>
            <a:endParaRPr lang="en-US" altLang="zh-CN" dirty="0"/>
          </a:p>
          <a:p>
            <a:pPr lvl="1"/>
            <a:r>
              <a:rPr lang="zh-CN" altLang="en-US" dirty="0"/>
              <a:t>训练数据量不够</a:t>
            </a:r>
            <a:endParaRPr lang="en-US" altLang="zh-CN" dirty="0"/>
          </a:p>
          <a:p>
            <a:pPr lvl="1"/>
            <a:r>
              <a:rPr lang="zh-CN" altLang="en-US" dirty="0"/>
              <a:t>模型过于复杂，模型参数过多</a:t>
            </a:r>
            <a:endParaRPr lang="en-US" altLang="zh-CN" dirty="0"/>
          </a:p>
          <a:p>
            <a:pPr lvl="2"/>
            <a:r>
              <a:rPr lang="zh-CN" altLang="en-US" dirty="0"/>
              <a:t>决策树：太深、节点太多。有些节点</a:t>
            </a:r>
            <a:br>
              <a:rPr lang="en-US" altLang="zh-CN" dirty="0"/>
            </a:br>
            <a:r>
              <a:rPr lang="zh-CN" altLang="en-US" dirty="0"/>
              <a:t>是在噪声和离群数据的干扰下建立</a:t>
            </a:r>
            <a:endParaRPr lang="en-US" altLang="zh-CN" dirty="0"/>
          </a:p>
          <a:p>
            <a:r>
              <a:rPr lang="zh-CN" altLang="en-US" dirty="0"/>
              <a:t>解决方案</a:t>
            </a:r>
            <a:endParaRPr lang="en-US" altLang="zh-CN" dirty="0"/>
          </a:p>
          <a:p>
            <a:pPr lvl="1"/>
            <a:r>
              <a:rPr lang="zh-CN" altLang="en-US" dirty="0"/>
              <a:t>降低模型复杂度</a:t>
            </a:r>
            <a:endParaRPr lang="en-US" altLang="zh-CN" dirty="0"/>
          </a:p>
          <a:p>
            <a:pPr lvl="1"/>
            <a:r>
              <a:rPr lang="zh-CN" altLang="en-US" dirty="0"/>
              <a:t>决策树：减少节点数目，剪枝</a:t>
            </a:r>
            <a:endParaRPr lang="en-US" altLang="zh-CN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070764" y="2484738"/>
            <a:ext cx="3438787" cy="2271412"/>
            <a:chOff x="5832999" y="4081900"/>
            <a:chExt cx="3240360" cy="2140344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5832999" y="5764505"/>
              <a:ext cx="32403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V="1">
              <a:off x="6049023" y="4081900"/>
              <a:ext cx="0" cy="19442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171190" y="5822135"/>
              <a:ext cx="1400384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dirty="0">
                  <a:latin typeface="楷体" panose="02010609060101010101" pitchFamily="49" charset="-122"/>
                  <a:ea typeface="楷体" panose="02010609060101010101" pitchFamily="49" charset="-122"/>
                </a:rPr>
                <a:t>模型复杂度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040386" y="5312733"/>
              <a:ext cx="116955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训练错误</a:t>
              </a: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242963" y="4239390"/>
              <a:ext cx="2366682" cy="1116809"/>
            </a:xfrm>
            <a:custGeom>
              <a:avLst/>
              <a:gdLst>
                <a:gd name="connsiteX0" fmla="*/ 0 w 2366682"/>
                <a:gd name="connsiteY0" fmla="*/ 0 h 1116809"/>
                <a:gd name="connsiteX1" fmla="*/ 484094 w 2366682"/>
                <a:gd name="connsiteY1" fmla="*/ 685800 h 1116809"/>
                <a:gd name="connsiteX2" fmla="*/ 1331259 w 2366682"/>
                <a:gd name="connsiteY2" fmla="*/ 1116106 h 1116809"/>
                <a:gd name="connsiteX3" fmla="*/ 2366682 w 2366682"/>
                <a:gd name="connsiteY3" fmla="*/ 766483 h 111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682" h="1116809">
                  <a:moveTo>
                    <a:pt x="0" y="0"/>
                  </a:moveTo>
                  <a:cubicBezTo>
                    <a:pt x="131109" y="249891"/>
                    <a:pt x="262218" y="499782"/>
                    <a:pt x="484094" y="685800"/>
                  </a:cubicBezTo>
                  <a:cubicBezTo>
                    <a:pt x="705971" y="871818"/>
                    <a:pt x="1017494" y="1102659"/>
                    <a:pt x="1331259" y="1116106"/>
                  </a:cubicBezTo>
                  <a:cubicBezTo>
                    <a:pt x="1645024" y="1129553"/>
                    <a:pt x="2005853" y="948018"/>
                    <a:pt x="2366682" y="76648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6145306" y="4397188"/>
              <a:ext cx="2810435" cy="1317812"/>
            </a:xfrm>
            <a:custGeom>
              <a:avLst/>
              <a:gdLst>
                <a:gd name="connsiteX0" fmla="*/ 0 w 2810435"/>
                <a:gd name="connsiteY0" fmla="*/ 0 h 1317812"/>
                <a:gd name="connsiteX1" fmla="*/ 309282 w 2810435"/>
                <a:gd name="connsiteY1" fmla="*/ 739588 h 1317812"/>
                <a:gd name="connsiteX2" fmla="*/ 1116106 w 2810435"/>
                <a:gd name="connsiteY2" fmla="*/ 1102659 h 1317812"/>
                <a:gd name="connsiteX3" fmla="*/ 1922929 w 2810435"/>
                <a:gd name="connsiteY3" fmla="*/ 1237130 h 1317812"/>
                <a:gd name="connsiteX4" fmla="*/ 2595282 w 2810435"/>
                <a:gd name="connsiteY4" fmla="*/ 1290918 h 1317812"/>
                <a:gd name="connsiteX5" fmla="*/ 2810435 w 2810435"/>
                <a:gd name="connsiteY5" fmla="*/ 1317812 h 131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0435" h="1317812">
                  <a:moveTo>
                    <a:pt x="0" y="0"/>
                  </a:moveTo>
                  <a:cubicBezTo>
                    <a:pt x="61632" y="277906"/>
                    <a:pt x="123264" y="555812"/>
                    <a:pt x="309282" y="739588"/>
                  </a:cubicBezTo>
                  <a:cubicBezTo>
                    <a:pt x="495300" y="923364"/>
                    <a:pt x="847165" y="1019735"/>
                    <a:pt x="1116106" y="1102659"/>
                  </a:cubicBezTo>
                  <a:cubicBezTo>
                    <a:pt x="1385047" y="1185583"/>
                    <a:pt x="1676400" y="1205754"/>
                    <a:pt x="1922929" y="1237130"/>
                  </a:cubicBezTo>
                  <a:cubicBezTo>
                    <a:pt x="2169458" y="1268507"/>
                    <a:pt x="2447364" y="1277471"/>
                    <a:pt x="2595282" y="1290918"/>
                  </a:cubicBezTo>
                  <a:cubicBezTo>
                    <a:pt x="2743200" y="1304365"/>
                    <a:pt x="2776817" y="1311088"/>
                    <a:pt x="2810435" y="1317812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矩形 23"/>
            <p:cNvSpPr/>
            <p:nvPr/>
          </p:nvSpPr>
          <p:spPr>
            <a:xfrm>
              <a:off x="6350183" y="4154892"/>
              <a:ext cx="1200340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350" dirty="0">
                  <a:latin typeface="楷体" panose="02010609060101010101" pitchFamily="49" charset="-122"/>
                  <a:ea typeface="楷体" panose="02010609060101010101" pitchFamily="49" charset="-122"/>
                </a:rPr>
                <a:t>测试错误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550523" y="4869160"/>
              <a:ext cx="0" cy="96671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48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如何解决过拟合？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0991" y="863610"/>
            <a:ext cx="5183981" cy="1971675"/>
          </a:xfrm>
          <a:prstGeom prst="rect">
            <a:avLst/>
          </a:prstGeom>
          <a:noFill/>
        </p:spPr>
      </p:pic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568" y="2942441"/>
            <a:ext cx="4806554" cy="1863328"/>
          </a:xfrm>
          <a:noFill/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1805049" y="704850"/>
            <a:ext cx="415636" cy="81519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426342" y="268324"/>
            <a:ext cx="162784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250" dirty="0">
                <a:solidFill>
                  <a:srgbClr val="33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可能过拟合</a:t>
            </a:r>
            <a:endParaRPr lang="en-US" altLang="en-US" sz="2250" dirty="0">
              <a:solidFill>
                <a:srgbClr val="33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591290" y="1232153"/>
            <a:ext cx="1296144" cy="1188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60696" y="2127781"/>
            <a:ext cx="28975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课后练习：</a:t>
            </a:r>
            <a:endParaRPr lang="en-US" altLang="zh-CN" sz="2400" b="1" dirty="0"/>
          </a:p>
          <a:p>
            <a:r>
              <a:rPr lang="zh-CN" altLang="en-US" sz="2000" dirty="0"/>
              <a:t>通过调节</a:t>
            </a:r>
            <a:r>
              <a:rPr lang="en-US" altLang="zh-CN" sz="2000" dirty="0" err="1"/>
              <a:t>DecisionTreeClassifier</a:t>
            </a:r>
            <a:r>
              <a:rPr lang="zh-CN" altLang="en-US" sz="2000" dirty="0"/>
              <a:t>的参数，如：</a:t>
            </a:r>
            <a:endParaRPr lang="en-US" altLang="zh-CN" sz="20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err="1"/>
              <a:t>max_depth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min_impurity_split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min_samples_leaf</a:t>
            </a:r>
            <a:endParaRPr lang="en-US" sz="2400" dirty="0"/>
          </a:p>
          <a:p>
            <a:r>
              <a:rPr lang="zh-CN" altLang="en-US" sz="2000" dirty="0"/>
              <a:t>测试是否解决</a:t>
            </a:r>
            <a:r>
              <a:rPr lang="en-US" altLang="zh-CN" sz="2000" dirty="0"/>
              <a:t>overfitting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6368" y="1266717"/>
            <a:ext cx="582730" cy="5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2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8352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分类问题与文本分类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4112023" cy="1809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分类问题：步骤与评测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分类算法：决策树（</a:t>
            </a:r>
            <a:r>
              <a:rPr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Decision</a:t>
            </a:r>
            <a:r>
              <a:rPr lang="zh-CN" altLang="en-US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Tree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文本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文本分类实践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35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FAB18-8EF1-0442-998C-4DE5BC3A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文本分类举例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垃圾信息过滤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D3222C-8CD4-F14B-96B5-0D4004A1B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872"/>
            <a:ext cx="4427538" cy="25827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C58371-9583-1C4A-A9EB-24593DD8659B}"/>
              </a:ext>
            </a:extLst>
          </p:cNvPr>
          <p:cNvSpPr txBox="1"/>
          <p:nvPr/>
        </p:nvSpPr>
        <p:spPr>
          <a:xfrm>
            <a:off x="1424762" y="436562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垃圾</a:t>
            </a:r>
            <a:r>
              <a:rPr kumimoji="1" lang="en-US" altLang="zh-CN" dirty="0"/>
              <a:t>Email</a:t>
            </a:r>
            <a:endParaRPr kumimoji="1"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C7180F-4906-4F4A-B237-F0606A3AAF2A}"/>
              </a:ext>
            </a:extLst>
          </p:cNvPr>
          <p:cNvGraphicFramePr>
            <a:graphicFrameLocks noGrp="1"/>
          </p:cNvGraphicFramePr>
          <p:nvPr/>
        </p:nvGraphicFramePr>
        <p:xfrm>
          <a:off x="4572001" y="1243872"/>
          <a:ext cx="4412512" cy="2919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短信内容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商业秘密的秘密性那是维系其商业价值和垄断地位的前提条件之一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南口阿玛施新春第一批限量春装到店啦 春暖花开淑女裙、冰蓝色公主衫气质粉小西装、冰丝女王长半裙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带给我们大常州一场壮观的视觉盛宴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有原因不明的泌尿系统结石等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年从盐城拉回来的麻麻的嫁妆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感谢致电杭州萧山全金釜韩国烧烤店，本店位于金城路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号。韩式烧烤等，价格实惠、欢迎惠顾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全金釜韩国烧烤店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4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这款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UVe</a:t>
                      </a:r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智能杀菌机器人是扫地机的最佳伴侣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一次价值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元王牌项目；可充值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元店内项目卡一张；可以参与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动好生活百分百抽奖机会一次！预约电话：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xxxxxxxxxxx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此类皮肤特别容易招惹粉刺、黑头等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长期诚信在本市作各类资格职称（以及印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章、牌、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等。祥：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李伟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7B92045-8782-074A-B761-9B66BC9CDC8B}"/>
              </a:ext>
            </a:extLst>
          </p:cNvPr>
          <p:cNvSpPr txBox="1"/>
          <p:nvPr/>
        </p:nvSpPr>
        <p:spPr>
          <a:xfrm>
            <a:off x="6198611" y="43327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垃圾短信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55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特征提取</a:t>
            </a:r>
            <a:endParaRPr lang="zh-CN" altLang="en-US" sz="2100" dirty="0"/>
          </a:p>
          <a:p>
            <a:endParaRPr lang="en-US" sz="2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Evaluation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ontent Placeholder 2"/>
              <p:cNvSpPr txBox="1">
                <a:spLocks/>
              </p:cNvSpPr>
              <p:nvPr/>
            </p:nvSpPr>
            <p:spPr bwMode="auto">
              <a:xfrm>
                <a:off x="457200" y="1826165"/>
                <a:ext cx="2916324" cy="2569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65125" indent="-282575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1pPr>
                <a:lvl2pPr marL="639763" indent="-236538" algn="l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charset="0"/>
                  <a:buChar char="◦"/>
                  <a:defRPr sz="2400" kern="1200">
                    <a:solidFill>
                      <a:srgbClr val="0000CC"/>
                    </a:solidFill>
                    <a:latin typeface="+mn-lt"/>
                    <a:ea typeface="+mn-ea"/>
                    <a:cs typeface="华文中宋" charset="-122"/>
                  </a:defRPr>
                </a:lvl2pPr>
                <a:lvl3pPr marL="885825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3pPr>
                <a:lvl4pPr marL="1096963" indent="-1730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BBB59"/>
                  </a:buClr>
                  <a:buFont typeface="Wingdings 2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4pPr>
                <a:lvl5pPr marL="1296988" indent="-182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64A2"/>
                  </a:buClr>
                  <a:buFont typeface="Wingdings 2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数据表示</a:t>
                </a:r>
                <a:endParaRPr lang="en-US" altLang="zh-CN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charset="0"/>
                      </a:rPr>
                      <m:t>∈</m:t>
                    </m:r>
                    <m:r>
                      <a:rPr lang="en-US" altLang="zh-CN" sz="1800" i="1">
                        <a:latin typeface="Cambria Math" charset="0"/>
                      </a:rPr>
                      <m:t>𝑋</m:t>
                    </m:r>
                    <m:r>
                      <a:rPr lang="en-US" altLang="zh-CN" sz="1800" i="1">
                        <a:latin typeface="Cambria Math" charset="0"/>
                      </a:rPr>
                      <m:t>×</m:t>
                    </m:r>
                    <m:r>
                      <a:rPr lang="en-US" altLang="zh-CN" sz="1800" i="1">
                        <a:latin typeface="Cambria Math" charset="0"/>
                      </a:rPr>
                      <m:t>𝑌</m:t>
                    </m:r>
                    <m:r>
                      <a:rPr lang="en-US" altLang="zh-CN" sz="1800" i="1">
                        <a:latin typeface="Cambria Math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1800" dirty="0"/>
              </a:p>
              <a:p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学习（训练）过程</a:t>
                </a:r>
                <a:endParaRPr lang="en-US" altLang="zh-CN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sz="1800" i="1">
                        <a:latin typeface="Cambria Math" charset="0"/>
                      </a:rPr>
                      <m:t>∈</m:t>
                    </m:r>
                    <m:r>
                      <a:rPr lang="en-US" altLang="zh-CN" sz="1800" i="1">
                        <a:latin typeface="Cambria Math" charset="0"/>
                      </a:rPr>
                      <m:t>𝐹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sz="18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826165"/>
                <a:ext cx="2916324" cy="2569667"/>
              </a:xfrm>
              <a:prstGeom prst="rect">
                <a:avLst/>
              </a:prstGeom>
              <a:blipFill rotWithShape="0">
                <a:blip r:embed="rId3"/>
                <a:stretch>
                  <a:fillRect t="-19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152105" y="1668378"/>
            <a:ext cx="5624513" cy="4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特征向量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04" y="2181520"/>
            <a:ext cx="1943116" cy="1215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/>
          <p:cNvSpPr/>
          <p:nvPr/>
        </p:nvSpPr>
        <p:spPr>
          <a:xfrm>
            <a:off x="3407883" y="3638268"/>
            <a:ext cx="1338829" cy="1051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你如何区分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汪星人</a:t>
            </a:r>
            <a:endParaRPr lang="en-US" altLang="zh-CN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喵星人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396768" y="2046421"/>
            <a:ext cx="0" cy="2805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479614" y="1975471"/>
            <a:ext cx="5693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大小</a:t>
            </a:r>
            <a:endParaRPr lang="en-US" sz="1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r="67525" b="47047"/>
          <a:stretch/>
        </p:blipFill>
        <p:spPr>
          <a:xfrm>
            <a:off x="5561835" y="3606899"/>
            <a:ext cx="1043879" cy="9089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750" r="47354" b="74649"/>
          <a:stretch/>
        </p:blipFill>
        <p:spPr>
          <a:xfrm>
            <a:off x="6887184" y="1992414"/>
            <a:ext cx="1674185" cy="14696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288756" y="3504582"/>
            <a:ext cx="359025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274050" y="1297774"/>
            <a:ext cx="2975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你觉得下面的特征是否合理？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合理 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不合理</a:t>
            </a:r>
          </a:p>
          <a:p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46866" y="1330158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FDAF4-9224-1048-BE26-D4FD2C31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文本分类举例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话题分类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18C7E-6692-5E4D-82F2-B6EF374D2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650710-C925-904F-998E-2C1E46B2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7953153" cy="431285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36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文本分类举例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情感分析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情感分析是让计算机拥有人的情感吗？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98" y="1785909"/>
            <a:ext cx="2161452" cy="2754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2" r="24917"/>
          <a:stretch/>
        </p:blipFill>
        <p:spPr>
          <a:xfrm>
            <a:off x="6263091" y="1785909"/>
            <a:ext cx="2118668" cy="2754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87" y="1331898"/>
            <a:ext cx="2546568" cy="1949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" b="14463"/>
          <a:stretch/>
        </p:blipFill>
        <p:spPr>
          <a:xfrm>
            <a:off x="3901026" y="3372428"/>
            <a:ext cx="1497089" cy="16901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46121" y="959627"/>
            <a:ext cx="10172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350"/>
              </a:spcAft>
              <a:defRPr/>
            </a:pPr>
            <a:r>
              <a:rPr lang="en-US" altLang="zh-CN" sz="33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NO!</a:t>
            </a:r>
            <a:endParaRPr lang="zh-CN" altLang="en-US" sz="33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59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文本分类举例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情感分析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情感分析是让计算机超越人的情感吗？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46121" y="959627"/>
            <a:ext cx="10172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350"/>
              </a:spcAft>
              <a:defRPr/>
            </a:pPr>
            <a:r>
              <a:rPr lang="en-US" altLang="zh-CN" sz="33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NO!</a:t>
            </a:r>
            <a:endParaRPr lang="zh-CN" altLang="en-US" sz="33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/>
          <a:stretch/>
        </p:blipFill>
        <p:spPr>
          <a:xfrm>
            <a:off x="1709683" y="1565605"/>
            <a:ext cx="3087692" cy="3163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4896036" y="1631867"/>
            <a:ext cx="3030086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350"/>
              </a:spcAft>
            </a:pPr>
            <a:r>
              <a:rPr lang="en-US" sz="21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爱，只是一个字而已</a:t>
            </a:r>
          </a:p>
          <a:p>
            <a:pPr>
              <a:spcAft>
                <a:spcPts val="1350"/>
              </a:spcAft>
            </a:pPr>
            <a:r>
              <a:rPr lang="en-US" sz="21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但人类千秋和万代</a:t>
            </a:r>
          </a:p>
          <a:p>
            <a:pPr>
              <a:spcAft>
                <a:spcPts val="1350"/>
              </a:spcAft>
            </a:pPr>
            <a:r>
              <a:rPr lang="en-US" sz="21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不明白一直到现在</a:t>
            </a:r>
          </a:p>
          <a:p>
            <a:pPr>
              <a:spcAft>
                <a:spcPts val="1350"/>
              </a:spcAft>
            </a:pPr>
            <a:r>
              <a:rPr lang="en-US" sz="21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但 A.I.</a:t>
            </a:r>
          </a:p>
          <a:p>
            <a:pPr>
              <a:spcAft>
                <a:spcPts val="1350"/>
              </a:spcAft>
            </a:pPr>
            <a:r>
              <a:rPr lang="en-US" sz="21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能克服所有问题</a:t>
            </a:r>
          </a:p>
          <a:p>
            <a:pPr algn="r">
              <a:spcAft>
                <a:spcPts val="1350"/>
              </a:spcAft>
            </a:pPr>
            <a:r>
              <a:rPr lang="en-US" altLang="zh-CN" sz="21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——《A.I.</a:t>
            </a:r>
            <a:r>
              <a:rPr lang="zh-CN" altLang="en-US" sz="21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爱</a:t>
            </a:r>
            <a:r>
              <a:rPr lang="en-US" altLang="zh-CN" sz="21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》</a:t>
            </a:r>
            <a:endParaRPr lang="en-US" sz="21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spcAft>
                <a:spcPts val="1350"/>
              </a:spcAft>
            </a:pPr>
            <a:endParaRPr lang="en-US" sz="21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5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什么是情感分析？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情感分析是让计算机</a:t>
            </a:r>
            <a:r>
              <a:rPr lang="en-US" altLang="zh-CN" dirty="0"/>
              <a:t>……</a:t>
            </a:r>
          </a:p>
          <a:p>
            <a:pPr marL="61913" indent="0" algn="ctr">
              <a:spcBef>
                <a:spcPts val="1350"/>
              </a:spcBef>
              <a:spcAft>
                <a:spcPts val="1350"/>
              </a:spcAft>
              <a:buNone/>
            </a:pPr>
            <a:r>
              <a:rPr lang="zh-CN" altLang="en-US" sz="3000" dirty="0">
                <a:solidFill>
                  <a:srgbClr val="C00000"/>
                </a:solidFill>
              </a:rPr>
              <a:t>识别人的情感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73</a:t>
            </a:fld>
            <a:endParaRPr lang="en-US" altLang="zh-CN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1" r="-153"/>
          <a:stretch/>
        </p:blipFill>
        <p:spPr>
          <a:xfrm>
            <a:off x="1800879" y="2008077"/>
            <a:ext cx="3271694" cy="2899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20199" y="2326838"/>
            <a:ext cx="2913957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spcAft>
                <a:spcPts val="900"/>
              </a:spcAft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Sentiment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Analysis</a:t>
            </a:r>
            <a:endParaRPr lang="en-US" altLang="zh-CN" dirty="0">
              <a:latin typeface="STZhongsong" charset="-122"/>
              <a:ea typeface="STZhongsong" charset="-122"/>
              <a:cs typeface="STZhongsong" charset="-122"/>
            </a:endParaRPr>
          </a:p>
          <a:p>
            <a:pPr marL="257175" indent="-257175">
              <a:spcAft>
                <a:spcPts val="900"/>
              </a:spcAft>
              <a:buFont typeface="Arial" charset="0"/>
              <a:buChar char="•"/>
            </a:pPr>
            <a:r>
              <a:rPr lang="zh-CN" altLang="en-US" dirty="0">
                <a:latin typeface="STZhongsong" charset="-122"/>
                <a:ea typeface="STZhongsong" charset="-122"/>
                <a:cs typeface="STZhongsong" charset="-122"/>
              </a:rPr>
              <a:t>对带有情感色彩的主观性文本进行分析、处理、归纳和推理，</a:t>
            </a:r>
            <a:endParaRPr lang="en-US" altLang="zh-CN" dirty="0">
              <a:latin typeface="STZhongsong" charset="-122"/>
              <a:ea typeface="STZhongsong" charset="-122"/>
              <a:cs typeface="STZhongsong" charset="-122"/>
            </a:endParaRPr>
          </a:p>
          <a:p>
            <a:pPr marL="257175" indent="-257175">
              <a:spcAft>
                <a:spcPts val="900"/>
              </a:spcAft>
              <a:buFont typeface="Arial" charset="0"/>
              <a:buChar char="•"/>
            </a:pPr>
            <a:r>
              <a:rPr lang="zh-CN" altLang="en-US" dirty="0">
                <a:latin typeface="STZhongsong" charset="-122"/>
                <a:ea typeface="STZhongsong" charset="-122"/>
                <a:cs typeface="STZhongsong" charset="-122"/>
              </a:rPr>
              <a:t>最后得出文本的二元化或者多元化极性分类。</a:t>
            </a:r>
            <a:endParaRPr lang="en-US" dirty="0"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137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Scherer 情感状态类型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b="1" dirty="0"/>
              <a:t>情绪（</a:t>
            </a:r>
            <a:r>
              <a:rPr lang="en-US" altLang="zh-CN" sz="1800" b="1" dirty="0"/>
              <a:t>emotion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：有一定原因引发的同步反应</a:t>
            </a:r>
            <a:endParaRPr lang="en-US" altLang="zh-CN" sz="1800" dirty="0"/>
          </a:p>
          <a:p>
            <a:pPr lvl="1"/>
            <a:r>
              <a:rPr lang="zh-CN" altLang="en-US" sz="1500" dirty="0"/>
              <a:t>例如悲伤（</a:t>
            </a:r>
            <a:r>
              <a:rPr lang="en-US" altLang="zh-CN" sz="1500" dirty="0"/>
              <a:t>sadness</a:t>
            </a:r>
            <a:r>
              <a:rPr lang="zh-CN" altLang="en-US" sz="1500" dirty="0"/>
              <a:t>）、快乐（</a:t>
            </a:r>
            <a:r>
              <a:rPr lang="en-US" altLang="zh-CN" sz="1500" dirty="0"/>
              <a:t>joy</a:t>
            </a:r>
            <a:r>
              <a:rPr lang="zh-CN" altLang="en-US" sz="1500" dirty="0"/>
              <a:t>）</a:t>
            </a:r>
            <a:endParaRPr lang="en-US" altLang="zh-CN" sz="1500" dirty="0"/>
          </a:p>
          <a:p>
            <a:r>
              <a:rPr lang="zh-CN" altLang="en-US" sz="1800" b="1" dirty="0"/>
              <a:t>心情（</a:t>
            </a:r>
            <a:r>
              <a:rPr lang="en-US" altLang="zh-CN" sz="1800" b="1" dirty="0"/>
              <a:t>mood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：没有明显原因引发的长期低强度的主观感受变化</a:t>
            </a:r>
            <a:endParaRPr lang="en-US" altLang="zh-CN" sz="1800" dirty="0"/>
          </a:p>
          <a:p>
            <a:pPr lvl="1"/>
            <a:r>
              <a:rPr lang="zh-CN" altLang="en-US" sz="1500" dirty="0"/>
              <a:t>例如忧郁（</a:t>
            </a:r>
            <a:r>
              <a:rPr lang="en-US" altLang="zh-CN" sz="1500" dirty="0"/>
              <a:t>gloomy</a:t>
            </a:r>
            <a:r>
              <a:rPr lang="zh-CN" altLang="en-US" sz="1500" dirty="0"/>
              <a:t>）、倦怠（</a:t>
            </a:r>
            <a:r>
              <a:rPr lang="en-US" altLang="zh-CN" sz="1500" dirty="0"/>
              <a:t>listless</a:t>
            </a:r>
            <a:r>
              <a:rPr lang="zh-CN" altLang="en-US" sz="1500" dirty="0"/>
              <a:t>）</a:t>
            </a:r>
            <a:endParaRPr lang="en-US" altLang="zh-CN" sz="1500" dirty="0"/>
          </a:p>
          <a:p>
            <a:r>
              <a:rPr lang="zh-CN" altLang="en-US" sz="1800" b="1" dirty="0"/>
              <a:t>人际立场（</a:t>
            </a:r>
            <a:r>
              <a:rPr lang="en-US" altLang="zh-CN" sz="1800" b="1" dirty="0"/>
              <a:t>interpersonal stance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：对他人的特定反应</a:t>
            </a:r>
            <a:endParaRPr lang="en-US" altLang="zh-CN" sz="1800" dirty="0"/>
          </a:p>
          <a:p>
            <a:pPr lvl="1"/>
            <a:r>
              <a:rPr lang="zh-CN" altLang="en-US" sz="1500" dirty="0"/>
              <a:t>例如疏远（</a:t>
            </a:r>
            <a:r>
              <a:rPr lang="en-US" altLang="zh-CN" sz="1500" dirty="0"/>
              <a:t>distant</a:t>
            </a:r>
            <a:r>
              <a:rPr lang="zh-CN" altLang="en-US" sz="1500" dirty="0"/>
              <a:t>）、冷漠（</a:t>
            </a:r>
            <a:r>
              <a:rPr lang="en-US" altLang="zh-CN" sz="1500" dirty="0"/>
              <a:t>cold</a:t>
            </a:r>
            <a:r>
              <a:rPr lang="zh-CN" altLang="en-US" sz="1500" dirty="0"/>
              <a:t>）</a:t>
            </a:r>
            <a:endParaRPr lang="en-US" altLang="zh-CN" sz="15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态度（</a:t>
            </a:r>
            <a:r>
              <a:rPr lang="en-US" altLang="zh-CN" sz="1800" b="1" dirty="0">
                <a:solidFill>
                  <a:srgbClr val="C00000"/>
                </a:solidFill>
              </a:rPr>
              <a:t>attitude</a:t>
            </a:r>
            <a:r>
              <a:rPr lang="zh-CN" altLang="en-US" sz="1800" b="1" dirty="0">
                <a:solidFill>
                  <a:srgbClr val="C00000"/>
                </a:solidFill>
              </a:rPr>
              <a:t>）</a:t>
            </a:r>
            <a:r>
              <a:rPr lang="zh-CN" altLang="en-US" sz="1800" dirty="0">
                <a:solidFill>
                  <a:srgbClr val="C00000"/>
                </a:solidFill>
              </a:rPr>
              <a:t>：对特定</a:t>
            </a:r>
            <a:r>
              <a:rPr lang="zh-CN" altLang="en-US" sz="1800" b="1" dirty="0">
                <a:solidFill>
                  <a:srgbClr val="C00000"/>
                </a:solidFill>
              </a:rPr>
              <a:t>人或事物</a:t>
            </a:r>
            <a:r>
              <a:rPr lang="zh-CN" altLang="en-US" sz="1800" dirty="0">
                <a:solidFill>
                  <a:srgbClr val="C00000"/>
                </a:solidFill>
              </a:rPr>
              <a:t>的带有主观色彩的偏好或倾向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/>
            <a:r>
              <a:rPr lang="zh-CN" altLang="en-US" sz="1500" dirty="0">
                <a:solidFill>
                  <a:srgbClr val="C00000"/>
                </a:solidFill>
              </a:rPr>
              <a:t>喜欢（</a:t>
            </a:r>
            <a:r>
              <a:rPr lang="en-US" altLang="zh-CN" sz="1500" dirty="0">
                <a:solidFill>
                  <a:srgbClr val="C00000"/>
                </a:solidFill>
              </a:rPr>
              <a:t>like</a:t>
            </a:r>
            <a:r>
              <a:rPr lang="zh-CN" altLang="en-US" sz="1500" dirty="0">
                <a:solidFill>
                  <a:srgbClr val="C00000"/>
                </a:solidFill>
              </a:rPr>
              <a:t>）、讨厌（</a:t>
            </a:r>
            <a:r>
              <a:rPr lang="en-US" altLang="zh-CN" sz="1500" dirty="0">
                <a:solidFill>
                  <a:srgbClr val="C00000"/>
                </a:solidFill>
              </a:rPr>
              <a:t>hate</a:t>
            </a:r>
            <a:r>
              <a:rPr lang="zh-CN" altLang="en-US" sz="1500" dirty="0">
                <a:solidFill>
                  <a:srgbClr val="C00000"/>
                </a:solidFill>
              </a:rPr>
              <a:t>）</a:t>
            </a:r>
            <a:endParaRPr lang="en-US" altLang="zh-CN" sz="1500" dirty="0">
              <a:solidFill>
                <a:srgbClr val="C00000"/>
              </a:solidFill>
            </a:endParaRPr>
          </a:p>
          <a:p>
            <a:r>
              <a:rPr lang="zh-CN" altLang="en-US" sz="1800" b="1" dirty="0"/>
              <a:t>个性特质（</a:t>
            </a:r>
            <a:r>
              <a:rPr lang="en-US" altLang="zh-CN" sz="1800" b="1" dirty="0"/>
              <a:t>personal traits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：相对稳定的个性倾向和行为趋势</a:t>
            </a:r>
            <a:endParaRPr lang="en-US" altLang="zh-CN" sz="1800" dirty="0"/>
          </a:p>
          <a:p>
            <a:pPr lvl="1"/>
            <a:r>
              <a:rPr lang="zh-CN" altLang="en-US" sz="1500" dirty="0"/>
              <a:t>例如焦虑（</a:t>
            </a:r>
            <a:r>
              <a:rPr lang="en-US" altLang="zh-CN" sz="1500" dirty="0"/>
              <a:t>nervous</a:t>
            </a:r>
            <a:r>
              <a:rPr lang="zh-CN" altLang="en-US" sz="1500" dirty="0"/>
              <a:t>）、渴望（</a:t>
            </a:r>
            <a:r>
              <a:rPr lang="en-US" altLang="zh-CN" sz="1500" dirty="0"/>
              <a:t>anxious</a:t>
            </a:r>
            <a:r>
              <a:rPr lang="zh-CN" altLang="en-US" sz="1500" dirty="0"/>
              <a:t>）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03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案例：商品评论情感分析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75</a:t>
            </a:fld>
            <a:endParaRPr lang="en-US" altLang="zh-CN"/>
          </a:p>
        </p:txBody>
      </p:sp>
      <p:pic>
        <p:nvPicPr>
          <p:cNvPr id="6" name="Content Placeholder 5" descr="googleproductsearch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1433489"/>
            <a:ext cx="5624513" cy="29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9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案例：饭店评论情感分析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76</a:t>
            </a:fld>
            <a:endParaRPr lang="en-US" altLang="zh-CN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066772" y="1063228"/>
          <a:ext cx="5777066" cy="377677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11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7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tx1"/>
                          </a:solidFill>
                        </a:rPr>
                        <a:t>评论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tx1"/>
                          </a:solidFill>
                        </a:rPr>
                        <a:t>打分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口味：不知道是我口高了，还是这家真不怎么样。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我感觉口味确实很一般很一般。上菜相当快，我敢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dirty="0">
                          <a:effectLst/>
                        </a:rPr>
                        <a:t>2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effectLst/>
                        </a:rPr>
                        <a:t>菜品丰富质量好，服务也不错！很喜欢！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8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说真的，不晓得有人排队的理由，香精香精香精香精，拜拜！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dirty="0">
                          <a:effectLst/>
                        </a:rPr>
                        <a:t>2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菜量实惠，上菜还算比较快，疙瘩汤喝出了秋日的暖意，烧茄子吃出了大阪烧的味道，想吃土豆片也是口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先说我算是娜娜家风荷园开业就一直在这里吃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每次出去回来总想吃一回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有时觉得外面的西式简餐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哎，冲着推荐来的，后悔死了，上菜巨慢不说，服务态度还超级差，东西咸的要死，而且普遍的贵，谁来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超级差评</a:t>
                      </a:r>
                      <a:r>
                        <a:rPr lang="en-US" altLang="zh-CN" sz="1400" dirty="0">
                          <a:effectLst/>
                        </a:rPr>
                        <a:t>????</a:t>
                      </a:r>
                      <a:r>
                        <a:rPr lang="zh-CN" altLang="en-US" sz="1400" dirty="0">
                          <a:effectLst/>
                        </a:rPr>
                        <a:t>上菜慢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服务态度超级差、先把汤上来喝饱了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完事菜就上了一个，找服务员催半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62" y="288811"/>
            <a:ext cx="691586" cy="6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6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897564"/>
            <a:ext cx="5854923" cy="3042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案例：微博情感分析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325" y="4137924"/>
            <a:ext cx="5624513" cy="656388"/>
          </a:xfrm>
        </p:spPr>
        <p:txBody>
          <a:bodyPr/>
          <a:lstStyle/>
          <a:p>
            <a:r>
              <a:rPr lang="zh-CN" altLang="en-US" sz="1800"/>
              <a:t>北航的</a:t>
            </a:r>
            <a:r>
              <a:rPr lang="zh-CN" altLang="en-US" sz="1800" dirty="0"/>
              <a:t>先进网络分析研究小组</a:t>
            </a:r>
            <a:r>
              <a:rPr lang="en-US" altLang="zh-CN" sz="1800" dirty="0"/>
              <a:t>(GANA)</a:t>
            </a:r>
            <a:r>
              <a:rPr lang="zh-CN" altLang="en-US" sz="1800" dirty="0"/>
              <a:t> 对收集到的</a:t>
            </a:r>
            <a:r>
              <a:rPr lang="en-US" altLang="zh-CN" sz="1800" dirty="0"/>
              <a:t>2011</a:t>
            </a:r>
            <a:r>
              <a:rPr lang="zh-CN" altLang="en-US" sz="1800" dirty="0"/>
              <a:t>年的近</a:t>
            </a:r>
            <a:r>
              <a:rPr lang="en-US" altLang="zh-CN" sz="1800" dirty="0"/>
              <a:t>7000</a:t>
            </a:r>
            <a:r>
              <a:rPr lang="zh-CN" altLang="en-US" sz="1800" dirty="0"/>
              <a:t>万条微博进行情感分析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764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案例：微博情感分析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4749" y="1059582"/>
            <a:ext cx="5436201" cy="3663419"/>
          </a:xfrm>
        </p:spPr>
        <p:txBody>
          <a:bodyPr/>
          <a:lstStyle/>
          <a:p>
            <a:r>
              <a:rPr lang="zh-CN" altLang="en-US" sz="1800" dirty="0"/>
              <a:t>如</a:t>
            </a:r>
            <a:r>
              <a:rPr lang="en-US" altLang="zh-CN" sz="1800" dirty="0"/>
              <a:t>F</a:t>
            </a:r>
            <a:r>
              <a:rPr lang="zh-CN" altLang="en-US" sz="1800" dirty="0"/>
              <a:t>对应新年，以高兴的情绪为主；</a:t>
            </a:r>
            <a:endParaRPr lang="en-US" altLang="zh-CN" sz="1800" dirty="0"/>
          </a:p>
          <a:p>
            <a:r>
              <a:rPr lang="en-US" altLang="zh-CN" sz="1800" dirty="0"/>
              <a:t>G</a:t>
            </a:r>
            <a:r>
              <a:rPr lang="zh-CN" altLang="en-US" sz="1800" dirty="0"/>
              <a:t>，</a:t>
            </a:r>
            <a:r>
              <a:rPr lang="en-US" altLang="zh-CN" sz="1800" dirty="0"/>
              <a:t>I</a:t>
            </a:r>
            <a:r>
              <a:rPr lang="zh-CN" altLang="en-US" sz="1800" dirty="0"/>
              <a:t>对应春节，也以高兴的情绪为主；</a:t>
            </a:r>
            <a:endParaRPr lang="en-US" altLang="zh-CN" sz="1800" dirty="0"/>
          </a:p>
          <a:p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D</a:t>
            </a:r>
            <a:r>
              <a:rPr lang="zh-CN" altLang="en-US" sz="1800" dirty="0"/>
              <a:t>、</a:t>
            </a:r>
            <a:r>
              <a:rPr lang="en-US" altLang="zh-CN" sz="1800" dirty="0"/>
              <a:t>E</a:t>
            </a:r>
            <a:r>
              <a:rPr lang="zh-CN" altLang="en-US" sz="1800" dirty="0"/>
              <a:t>则对应动车事故，明显看到用户以低落悲伤的情感为主，同时愤怒的情绪比例也明显上长升至全年最高；</a:t>
            </a:r>
            <a:endParaRPr lang="en-US" altLang="zh-CN" sz="1800" dirty="0"/>
          </a:p>
          <a:p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B</a:t>
            </a:r>
            <a:r>
              <a:rPr lang="zh-CN" altLang="en-US" sz="1800" dirty="0"/>
              <a:t>和</a:t>
            </a:r>
            <a:r>
              <a:rPr lang="en-US" altLang="zh-CN" sz="1800" dirty="0"/>
              <a:t>J</a:t>
            </a:r>
            <a:r>
              <a:rPr lang="zh-CN" altLang="en-US" sz="1800" dirty="0"/>
              <a:t>对应日本</a:t>
            </a:r>
            <a:r>
              <a:rPr lang="en-US" altLang="zh-CN" sz="1800" dirty="0"/>
              <a:t>3</a:t>
            </a:r>
            <a:r>
              <a:rPr lang="zh-CN" altLang="en-US" sz="1800" dirty="0"/>
              <a:t>月份的地震，以低落的情绪为主，但对</a:t>
            </a:r>
            <a:r>
              <a:rPr lang="en-US" altLang="zh-CN" sz="1800" dirty="0"/>
              <a:t>J</a:t>
            </a:r>
            <a:r>
              <a:rPr lang="zh-CN" altLang="en-US" sz="1800" dirty="0"/>
              <a:t>点，即</a:t>
            </a:r>
            <a:r>
              <a:rPr lang="en-US" altLang="zh-CN" sz="1800" dirty="0"/>
              <a:t>2011</a:t>
            </a:r>
            <a:r>
              <a:rPr lang="zh-CN" altLang="en-US" sz="1800" dirty="0"/>
              <a:t>年</a:t>
            </a:r>
            <a:r>
              <a:rPr lang="en-US" altLang="zh-CN" sz="1800" dirty="0"/>
              <a:t>03</a:t>
            </a:r>
            <a:r>
              <a:rPr lang="zh-CN" altLang="en-US" sz="1800" dirty="0"/>
              <a:t>月</a:t>
            </a:r>
            <a:r>
              <a:rPr lang="en-US" altLang="zh-CN" sz="1800" dirty="0"/>
              <a:t>17</a:t>
            </a:r>
            <a:r>
              <a:rPr lang="zh-CN" altLang="en-US" sz="1800" dirty="0"/>
              <a:t>日，愤怒的情感比例突然增加，这与当时的盛传碘盐被污染、盐荒等谣言有关；</a:t>
            </a:r>
            <a:endParaRPr lang="en-US" altLang="zh-CN" sz="1800" dirty="0"/>
          </a:p>
          <a:p>
            <a:r>
              <a:rPr lang="en-US" altLang="zh-CN" sz="1800" dirty="0"/>
              <a:t>H</a:t>
            </a:r>
            <a:r>
              <a:rPr lang="zh-CN" altLang="en-US" sz="1800" dirty="0"/>
              <a:t>对应苹果前</a:t>
            </a:r>
            <a:r>
              <a:rPr lang="en-US" altLang="zh-CN" sz="1800" dirty="0"/>
              <a:t>CEO</a:t>
            </a:r>
            <a:r>
              <a:rPr lang="zh-CN" altLang="en-US" sz="1800" dirty="0"/>
              <a:t>乔布斯逝世，以低落的情绪为主，但同时，愤怒的情绪比例极低，与前面的动车事件和碘盐谣言有明显的区别。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40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9D3C1-87E7-044B-8E3E-A7772A76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文本分类的形式化定义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B5BD36-2097-4744-83D7-9AF15A459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dirty="0"/>
                  <a:t>训练过程：给定</a:t>
                </a:r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>
                    <a:solidFill>
                      <a:schemeClr val="accent2"/>
                    </a:solidFill>
                  </a:rPr>
                  <a:t>文档空间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dirty="0"/>
              </a:p>
              <a:p>
                <a:pPr lvl="2">
                  <a:lnSpc>
                    <a:spcPct val="110000"/>
                  </a:lnSpc>
                </a:pPr>
                <a:r>
                  <a:rPr kumimoji="1" lang="zh-CN" altLang="en-US" dirty="0"/>
                  <a:t>所有的文档都在此空间进行表示，一般表示为高维向量</a:t>
                </a:r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/>
                  <a:t>文档</a:t>
                </a:r>
                <a:r>
                  <a:rPr kumimoji="1" lang="zh-CN" altLang="en-US" dirty="0">
                    <a:solidFill>
                      <a:schemeClr val="accent2"/>
                    </a:solidFill>
                  </a:rPr>
                  <a:t>类别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,⋯,</m:t>
                        </m:r>
                        <m:r>
                          <a:rPr kumimoji="1" lang="zh-CN" alt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pPr lvl="2">
                  <a:lnSpc>
                    <a:spcPct val="110000"/>
                  </a:lnSpc>
                </a:pPr>
                <a:r>
                  <a:rPr kumimoji="1" lang="zh-CN" altLang="en-US" dirty="0"/>
                  <a:t>依据目标分类任务人工定义，比如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垃圾</m:t>
                        </m:r>
                        <m:r>
                          <a:rPr kumimoji="1" lang="zh-CN" alt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信息</m:t>
                        </m:r>
                        <m:r>
                          <a:rPr kumimoji="1" lang="zh-CN" alt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，</m:t>
                        </m:r>
                        <m:r>
                          <a:rPr kumimoji="1" lang="zh-CN" alt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正常</m:t>
                        </m:r>
                        <m:r>
                          <a:rPr kumimoji="1" lang="zh-CN" alt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信息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/>
                  <a:t>带标签的</a:t>
                </a:r>
                <a:r>
                  <a:rPr kumimoji="1" lang="zh-CN" altLang="en-US" dirty="0">
                    <a:solidFill>
                      <a:schemeClr val="accent2"/>
                    </a:solidFill>
                  </a:rPr>
                  <a:t>训练集合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/>
                  <a:t>基于学习</a:t>
                </a:r>
                <a:r>
                  <a:rPr kumimoji="1" lang="zh-CN" altLang="en-US" dirty="0">
                    <a:solidFill>
                      <a:schemeClr val="accent2"/>
                    </a:solidFill>
                  </a:rPr>
                  <a:t>算法</a:t>
                </a:r>
                <a:r>
                  <a:rPr kumimoji="1" lang="zh-CN" altLang="en-US" dirty="0"/>
                  <a:t>，训练得到一个分类器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kumimoji="1" lang="en-US" altLang="zh-CN" i="1" dirty="0">
                  <a:latin typeface="Times" pitchFamily="2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en-US" altLang="zh-CN" dirty="0"/>
              </a:p>
              <a:p>
                <a:pPr>
                  <a:lnSpc>
                    <a:spcPct val="110000"/>
                  </a:lnSpc>
                </a:pPr>
                <a:endParaRPr kumimoji="1"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dirty="0"/>
                  <a:t>应用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测试过程</a:t>
                </a:r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/>
                  <a:t>给定：任意一个（可能在训练集合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中未出现）文档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/>
                  <a:t>确定：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dirty="0"/>
                  <a:t>，即对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而言最合适的类别</a:t>
                </a:r>
              </a:p>
              <a:p>
                <a:pPr>
                  <a:lnSpc>
                    <a:spcPct val="110000"/>
                  </a:lnSpc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B5BD36-2097-4744-83D7-9AF15A459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9" t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64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特征提取</a:t>
            </a:r>
            <a:endParaRPr lang="zh-CN" altLang="en-US" sz="2100" dirty="0"/>
          </a:p>
          <a:p>
            <a:endParaRPr lang="en-US" sz="2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Evaluation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ontent Placeholder 2"/>
              <p:cNvSpPr txBox="1">
                <a:spLocks/>
              </p:cNvSpPr>
              <p:nvPr/>
            </p:nvSpPr>
            <p:spPr bwMode="auto">
              <a:xfrm>
                <a:off x="457200" y="1826165"/>
                <a:ext cx="2916324" cy="2569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65125" indent="-282575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1pPr>
                <a:lvl2pPr marL="639763" indent="-236538" algn="l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charset="0"/>
                  <a:buChar char="◦"/>
                  <a:defRPr sz="2400" kern="1200">
                    <a:solidFill>
                      <a:srgbClr val="0000CC"/>
                    </a:solidFill>
                    <a:latin typeface="+mn-lt"/>
                    <a:ea typeface="+mn-ea"/>
                    <a:cs typeface="华文中宋" charset="-122"/>
                  </a:defRPr>
                </a:lvl2pPr>
                <a:lvl3pPr marL="885825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3pPr>
                <a:lvl4pPr marL="1096963" indent="-1730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BBB59"/>
                  </a:buClr>
                  <a:buFont typeface="Wingdings 2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4pPr>
                <a:lvl5pPr marL="1296988" indent="-182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64A2"/>
                  </a:buClr>
                  <a:buFont typeface="Wingdings 2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数据表示</a:t>
                </a:r>
                <a:endParaRPr lang="en-US" altLang="zh-CN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charset="0"/>
                      </a:rPr>
                      <m:t>∈</m:t>
                    </m:r>
                    <m:r>
                      <a:rPr lang="en-US" altLang="zh-CN" sz="1800" i="1">
                        <a:latin typeface="Cambria Math" charset="0"/>
                      </a:rPr>
                      <m:t>𝑋</m:t>
                    </m:r>
                    <m:r>
                      <a:rPr lang="en-US" altLang="zh-CN" sz="1800" i="1">
                        <a:latin typeface="Cambria Math" charset="0"/>
                      </a:rPr>
                      <m:t>×</m:t>
                    </m:r>
                    <m:r>
                      <a:rPr lang="en-US" altLang="zh-CN" sz="1800" i="1">
                        <a:latin typeface="Cambria Math" charset="0"/>
                      </a:rPr>
                      <m:t>𝑌</m:t>
                    </m:r>
                    <m:r>
                      <a:rPr lang="en-US" altLang="zh-CN" sz="1800" i="1">
                        <a:latin typeface="Cambria Math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1800" dirty="0"/>
              </a:p>
              <a:p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学习（训练）过程</a:t>
                </a:r>
                <a:endParaRPr lang="en-US" altLang="zh-CN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sz="1800" i="1">
                        <a:latin typeface="Cambria Math" charset="0"/>
                      </a:rPr>
                      <m:t>∈</m:t>
                    </m:r>
                    <m:r>
                      <a:rPr lang="en-US" altLang="zh-CN" sz="1800" i="1">
                        <a:latin typeface="Cambria Math" charset="0"/>
                      </a:rPr>
                      <m:t>𝐹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sz="18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826165"/>
                <a:ext cx="2916324" cy="2569667"/>
              </a:xfrm>
              <a:prstGeom prst="rect">
                <a:avLst/>
              </a:prstGeom>
              <a:blipFill rotWithShape="0">
                <a:blip r:embed="rId3"/>
                <a:stretch>
                  <a:fillRect t="-19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152105" y="1668378"/>
            <a:ext cx="5624513" cy="4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特征向量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04" y="2181520"/>
            <a:ext cx="1943116" cy="1215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/>
          <p:cNvSpPr/>
          <p:nvPr/>
        </p:nvSpPr>
        <p:spPr>
          <a:xfrm>
            <a:off x="3407883" y="3638268"/>
            <a:ext cx="1338829" cy="1051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你如何区分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汪星人</a:t>
            </a:r>
            <a:endParaRPr lang="en-US" altLang="zh-CN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喵星人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396768" y="2046421"/>
            <a:ext cx="0" cy="2805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479614" y="1975471"/>
            <a:ext cx="5693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大小</a:t>
            </a:r>
            <a:endParaRPr lang="en-US" sz="1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r="67525" b="47047"/>
          <a:stretch/>
        </p:blipFill>
        <p:spPr>
          <a:xfrm>
            <a:off x="5561835" y="3606899"/>
            <a:ext cx="1043879" cy="9089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750" r="47354" b="74649"/>
          <a:stretch/>
        </p:blipFill>
        <p:spPr>
          <a:xfrm>
            <a:off x="6887184" y="1992414"/>
            <a:ext cx="1674185" cy="14696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288756" y="3504582"/>
            <a:ext cx="359025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274050" y="1297774"/>
            <a:ext cx="2975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你觉得下面的特征是否合理？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合理 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不合理</a:t>
            </a:r>
          </a:p>
          <a:p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46866" y="1330158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pic>
        <p:nvPicPr>
          <p:cNvPr id="21" name="图片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089" y="3251326"/>
            <a:ext cx="525529" cy="5255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16" y="3903452"/>
            <a:ext cx="824865" cy="7568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0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BAF35-5EC0-9F46-9478-5C2AC33A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文本分类方法</a:t>
            </a:r>
            <a:r>
              <a:rPr kumimoji="1" lang="en-US" altLang="zh-CN" dirty="0"/>
              <a:t>#1</a:t>
            </a:r>
            <a:r>
              <a:rPr kumimoji="1" lang="zh-CN" altLang="en-US" dirty="0"/>
              <a:t>：人工分类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A401B-09AA-5947-BBCA-1ACE13A83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雅虎最先提出将网页进行手工分类，</a:t>
            </a:r>
            <a:r>
              <a:rPr kumimoji="1" lang="en-US" altLang="zh-CN" dirty="0"/>
              <a:t>ODP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PubMed</a:t>
            </a:r>
            <a:r>
              <a:rPr kumimoji="1" lang="zh-CN" altLang="en-US" dirty="0"/>
              <a:t>也进行了类似的实践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准确率高（如果雇佣专家进行分类）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稳定（如果问题和团队规模可控）</a:t>
            </a:r>
            <a:endParaRPr kumimoji="1" lang="en-US" altLang="zh-CN" dirty="0"/>
          </a:p>
          <a:p>
            <a:r>
              <a:rPr kumimoji="1" lang="zh-CN" altLang="en-US" dirty="0"/>
              <a:t>规模化难题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费用太高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速度慢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专家团队人数太多后，准确率难以保证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需要自动化的分类方法！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177860-2DD6-FA42-AEA0-DFE8E6D4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511" y="1460796"/>
            <a:ext cx="3216675" cy="1484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84399D-9555-614A-B4A7-0B69B50C6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11" y="3059212"/>
            <a:ext cx="3216675" cy="12066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45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20745-DC14-7E40-8A0C-52E53274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文本分类方法</a:t>
            </a:r>
            <a:r>
              <a:rPr kumimoji="1" lang="en-US" altLang="zh-CN" dirty="0"/>
              <a:t>#2</a:t>
            </a:r>
            <a:r>
              <a:rPr kumimoji="1" lang="zh-CN" altLang="en-US" dirty="0"/>
              <a:t>：基于规则的分类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ED945-58ED-3D46-A949-BB4DD0575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例如：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alerts</a:t>
            </a:r>
            <a:r>
              <a:rPr kumimoji="1" lang="zh-CN" altLang="en-US" dirty="0"/>
              <a:t>是基于规则的分类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通过辅助工具创建分类规则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通常规则为布尔表达式</a:t>
            </a:r>
            <a:br>
              <a:rPr kumimoji="1" lang="en-US" altLang="zh-CN" dirty="0"/>
            </a:br>
            <a:r>
              <a:rPr kumimoji="1" lang="zh-CN" altLang="en-US" dirty="0"/>
              <a:t>如     ”标题中含有 </a:t>
            </a:r>
            <a:r>
              <a:rPr kumimoji="1" lang="en-US" altLang="zh-CN" dirty="0"/>
              <a:t>homepage</a:t>
            </a:r>
            <a:r>
              <a:rPr kumimoji="1" lang="zh-CN" altLang="en-US" dirty="0"/>
              <a:t>” </a:t>
            </a:r>
            <a:br>
              <a:rPr kumimoji="1" lang="en-US" altLang="zh-CN" dirty="0"/>
            </a:br>
            <a:r>
              <a:rPr kumimoji="1" lang="en-US" altLang="zh-CN" dirty="0"/>
              <a:t>AND</a:t>
            </a:r>
            <a:r>
              <a:rPr kumimoji="1" lang="zh-CN" altLang="en-US" dirty="0"/>
              <a:t> ”</a:t>
            </a:r>
            <a:r>
              <a:rPr kumimoji="1" lang="en-US" altLang="zh-CN" dirty="0"/>
              <a:t>URL</a:t>
            </a:r>
            <a:r>
              <a:rPr kumimoji="1" lang="zh-CN" altLang="en-US" dirty="0"/>
              <a:t>中含有</a:t>
            </a:r>
            <a:r>
              <a:rPr kumimoji="1" lang="en-US" altLang="zh-CN" dirty="0"/>
              <a:t>~”</a:t>
            </a:r>
          </a:p>
          <a:p>
            <a:r>
              <a:rPr kumimoji="1" lang="zh-CN" altLang="en-US" dirty="0"/>
              <a:t>优点：准确率高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如果雇佣专家进行规则的编写和维护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易于理解</a:t>
            </a:r>
            <a:endParaRPr kumimoji="1" lang="en-US" altLang="zh-CN" dirty="0"/>
          </a:p>
          <a:p>
            <a:r>
              <a:rPr kumimoji="1" lang="zh-CN" altLang="en-US" dirty="0"/>
              <a:t>缺点：规则维护任务繁重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分类规则甚至类别经常发生变化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规则冲突问题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A43948-1CA8-FE4B-911B-B91B59CA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888" y="819149"/>
            <a:ext cx="3498111" cy="27834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41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1F0F1-2CC6-2942-BDA6-2E5CE2F0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规则分类举例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FB0F20-D346-7D4D-AC0C-AA8C7503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70" y="1204444"/>
            <a:ext cx="5691736" cy="33781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7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EC47A-E2F6-5642-8443-5B423BC8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文本分类方法</a:t>
            </a:r>
            <a:r>
              <a:rPr kumimoji="1" lang="en-US" altLang="zh-CN" dirty="0"/>
              <a:t>#3</a:t>
            </a:r>
            <a:r>
              <a:rPr kumimoji="1" lang="zh-CN" altLang="en-US" dirty="0"/>
              <a:t>：基于统计学习的分类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511AD6-E131-1B4F-909C-C822289B5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dirty="0"/>
                  <a:t>把文本分类问题看成一个机器学习问题</a:t>
                </a:r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/>
                  <a:t>基于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监督学习算法</a:t>
                </a:r>
                <a:r>
                  <a:rPr kumimoji="1" lang="zh-CN" altLang="en-US" dirty="0"/>
                  <a:t>，训练得到一个分类器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↦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/>
                  <a:t>把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CN" altLang="en-US" dirty="0"/>
                  <a:t>应用于新文档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dirty="0"/>
                  <a:t>没有免费的午餐</a:t>
                </a:r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/>
                  <a:t>需要手工标注的训练数据（数据驱动）</a:t>
                </a:r>
                <a:endParaRPr kumimoji="1"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/>
                  <a:t>需要把文本表达为合适的特征向量</a:t>
                </a:r>
                <a:endParaRPr kumimoji="1" lang="en-US" altLang="zh-CN" dirty="0"/>
              </a:p>
              <a:p>
                <a:pPr>
                  <a:lnSpc>
                    <a:spcPct val="110000"/>
                  </a:lnSpc>
                </a:pPr>
                <a:endParaRPr kumimoji="1" lang="en-US" altLang="zh-CN" dirty="0"/>
              </a:p>
              <a:p>
                <a:pPr>
                  <a:lnSpc>
                    <a:spcPct val="110000"/>
                  </a:lnSpc>
                </a:pP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511AD6-E131-1B4F-909C-C822289B5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08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8352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分类问题与文本分类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4112023" cy="1809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分类问题：步骤与评测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分类算法：决策树（</a:t>
            </a:r>
            <a:r>
              <a:rPr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Decision</a:t>
            </a:r>
            <a:r>
              <a:rPr lang="zh-CN" altLang="en-US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Tree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文本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文本分类实践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3F6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96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300" dirty="0"/>
              <a:t>利用</a:t>
            </a:r>
            <a:r>
              <a:rPr lang="en-US" altLang="zh-CN" sz="3300" dirty="0" err="1"/>
              <a:t>sklearn</a:t>
            </a:r>
            <a:r>
              <a:rPr lang="zh-CN" altLang="en-US" sz="3300" dirty="0"/>
              <a:t>进行情感分析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真实数据集</a:t>
            </a:r>
            <a:r>
              <a:rPr lang="en-US" altLang="zh-CN" dirty="0" err="1"/>
              <a:t>dianping.csv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来自大众点评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85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73" y="1335629"/>
            <a:ext cx="5265204" cy="328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5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读取数据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如何从</a:t>
            </a:r>
            <a:r>
              <a:rPr lang="en-US" altLang="zh-CN" dirty="0"/>
              <a:t>CSV</a:t>
            </a:r>
            <a:r>
              <a:rPr lang="zh-CN" altLang="en-US" dirty="0"/>
              <a:t>文件中读取数据？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pandas</a:t>
            </a:r>
            <a:r>
              <a:rPr lang="zh-CN" altLang="en-US" dirty="0"/>
              <a:t> ！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86</a:t>
            </a:fld>
            <a:endParaRPr lang="en-US" alt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31" y="2085696"/>
            <a:ext cx="6858000" cy="23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0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star</a:t>
            </a:r>
            <a:r>
              <a:rPr lang="zh-CN" altLang="en-US" dirty="0"/>
              <a:t>属性设置</a:t>
            </a:r>
            <a:r>
              <a:rPr lang="en-US" altLang="zh-CN" dirty="0"/>
              <a:t>sentiment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三星以上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positive</a:t>
            </a:r>
            <a:r>
              <a:rPr lang="zh-CN" altLang="en-US" dirty="0">
                <a:sym typeface="Wingdings"/>
              </a:rPr>
              <a:t> ；三星及以下  </a:t>
            </a:r>
            <a:r>
              <a:rPr lang="en-US" altLang="zh-CN" dirty="0">
                <a:sym typeface="Wingdings"/>
              </a:rPr>
              <a:t>negative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87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38" y="1606005"/>
            <a:ext cx="6573123" cy="32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1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小白版情感分析：</a:t>
            </a:r>
            <a:r>
              <a:rPr lang="en-US" altLang="zh-CN" dirty="0" err="1"/>
              <a:t>snownlp</a:t>
            </a:r>
            <a:r>
              <a:rPr lang="zh-CN" altLang="en-US" dirty="0"/>
              <a:t>库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96" y="1085850"/>
            <a:ext cx="5263370" cy="36004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453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小白版情感分析：</a:t>
            </a:r>
            <a:r>
              <a:rPr lang="en-US" altLang="zh-CN" dirty="0" err="1"/>
              <a:t>snownlp</a:t>
            </a:r>
            <a:r>
              <a:rPr lang="zh-CN" altLang="en-US" dirty="0"/>
              <a:t>库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70"/>
          <a:stretch/>
        </p:blipFill>
        <p:spPr>
          <a:xfrm>
            <a:off x="1961041" y="1073104"/>
            <a:ext cx="5653872" cy="134322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89</a:t>
            </a:fld>
            <a:endParaRPr lang="en-US" altLang="zh-CN"/>
          </a:p>
        </p:txBody>
      </p:sp>
      <p:sp>
        <p:nvSpPr>
          <p:cNvPr id="3" name="Rectangle 2"/>
          <p:cNvSpPr/>
          <p:nvPr/>
        </p:nvSpPr>
        <p:spPr>
          <a:xfrm>
            <a:off x="6840252" y="1383618"/>
            <a:ext cx="760698" cy="1026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219325" y="2625756"/>
            <a:ext cx="5624513" cy="206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2100" dirty="0"/>
              <a:t>使用</a:t>
            </a:r>
            <a:r>
              <a:rPr lang="en-US" altLang="zh-CN" sz="2100" dirty="0" err="1"/>
              <a:t>snownlp</a:t>
            </a:r>
            <a:r>
              <a:rPr lang="zh-CN" altLang="en-US" sz="2100" dirty="0"/>
              <a:t>库的优缺点</a:t>
            </a:r>
            <a:endParaRPr lang="en-US" altLang="zh-CN" sz="2100" dirty="0"/>
          </a:p>
          <a:p>
            <a:pPr lvl="1"/>
            <a:r>
              <a:rPr lang="zh-CN" altLang="en-US" sz="1800" dirty="0"/>
              <a:t>优点：简单方便</a:t>
            </a:r>
            <a:endParaRPr lang="en-US" altLang="zh-CN" sz="1800" dirty="0"/>
          </a:p>
          <a:p>
            <a:pPr lvl="1"/>
            <a:r>
              <a:rPr lang="zh-CN" altLang="en-US" sz="1800" dirty="0"/>
              <a:t>缺点：准确率低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5031581" y="3143478"/>
            <a:ext cx="3217832" cy="13388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350" dirty="0"/>
              <a:t>from </a:t>
            </a:r>
            <a:r>
              <a:rPr lang="en-US" sz="1350" dirty="0" err="1"/>
              <a:t>snownlp</a:t>
            </a:r>
            <a:r>
              <a:rPr lang="en-US" sz="1350" dirty="0"/>
              <a:t> import </a:t>
            </a:r>
            <a:r>
              <a:rPr lang="en-US" sz="1350" dirty="0" err="1"/>
              <a:t>SnowNLP</a:t>
            </a:r>
            <a:endParaRPr lang="en-US" sz="1350" dirty="0"/>
          </a:p>
          <a:p>
            <a:r>
              <a:rPr lang="en-US" sz="1350" dirty="0"/>
              <a:t>text1 = '这个东西不错’</a:t>
            </a:r>
          </a:p>
          <a:p>
            <a:r>
              <a:rPr lang="en-US" sz="1350" dirty="0"/>
              <a:t>text2 = '这个东西很垃圾’</a:t>
            </a:r>
          </a:p>
          <a:p>
            <a:r>
              <a:rPr lang="en-US" sz="1350" dirty="0"/>
              <a:t>s1 = </a:t>
            </a:r>
            <a:r>
              <a:rPr lang="en-US" sz="1350" dirty="0" err="1"/>
              <a:t>SnowNLP</a:t>
            </a:r>
            <a:r>
              <a:rPr lang="en-US" sz="1350" dirty="0"/>
              <a:t>(text1)</a:t>
            </a:r>
          </a:p>
          <a:p>
            <a:r>
              <a:rPr lang="en-US" sz="1350" dirty="0"/>
              <a:t>s2 = </a:t>
            </a:r>
            <a:r>
              <a:rPr lang="en-US" sz="1350" dirty="0" err="1"/>
              <a:t>SnowNLP</a:t>
            </a:r>
            <a:r>
              <a:rPr lang="en-US" sz="1350" dirty="0"/>
              <a:t>(text2)</a:t>
            </a:r>
          </a:p>
          <a:p>
            <a:r>
              <a:rPr lang="en-US" sz="1350" dirty="0"/>
              <a:t>print(s1.sentiments,s2.sentiments)</a:t>
            </a:r>
          </a:p>
        </p:txBody>
      </p:sp>
    </p:spTree>
    <p:extLst>
      <p:ext uri="{BB962C8B-B14F-4D97-AF65-F5344CB8AC3E}">
        <p14:creationId xmlns:p14="http://schemas.microsoft.com/office/powerpoint/2010/main" val="74620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分类问题的基本步骤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2364"/>
            <a:ext cx="8229600" cy="1171121"/>
          </a:xfrm>
        </p:spPr>
        <p:txBody>
          <a:bodyPr/>
          <a:lstStyle/>
          <a:p>
            <a:r>
              <a:rPr lang="zh-CN" altLang="en-US" dirty="0"/>
              <a:t>特征提取</a:t>
            </a:r>
            <a:endParaRPr lang="en-US" sz="2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3812" y="918323"/>
            <a:ext cx="6020525" cy="58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3" indent="0" algn="ctr">
              <a:buFont typeface="Arial" pitchFamily="34" charset="0"/>
              <a:buNone/>
            </a:pPr>
            <a:r>
              <a:rPr lang="en-US" altLang="zh-CN" sz="1800" dirty="0"/>
              <a:t>Question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Evaluation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ontent Placeholder 2"/>
              <p:cNvSpPr txBox="1">
                <a:spLocks/>
              </p:cNvSpPr>
              <p:nvPr/>
            </p:nvSpPr>
            <p:spPr bwMode="auto">
              <a:xfrm>
                <a:off x="457200" y="1826165"/>
                <a:ext cx="2916324" cy="2569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65125" indent="-282575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1pPr>
                <a:lvl2pPr marL="639763" indent="-236538" algn="l" rtl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charset="0"/>
                  <a:buChar char="◦"/>
                  <a:defRPr sz="2400" kern="1200">
                    <a:solidFill>
                      <a:srgbClr val="0000CC"/>
                    </a:solidFill>
                    <a:latin typeface="+mn-lt"/>
                    <a:ea typeface="+mn-ea"/>
                    <a:cs typeface="华文中宋" charset="-122"/>
                  </a:defRPr>
                </a:lvl2pPr>
                <a:lvl3pPr marL="885825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3pPr>
                <a:lvl4pPr marL="1096963" indent="-1730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BBB59"/>
                  </a:buClr>
                  <a:buFont typeface="Wingdings 2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4pPr>
                <a:lvl5pPr marL="1296988" indent="-182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64A2"/>
                  </a:buClr>
                  <a:buFont typeface="Wingdings 2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华文中宋" charset="-122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数据表示</a:t>
                </a:r>
                <a:endParaRPr lang="en-US" altLang="zh-CN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charset="0"/>
                      </a:rPr>
                      <m:t>∈</m:t>
                    </m:r>
                    <m:r>
                      <a:rPr lang="en-US" altLang="zh-CN" sz="1800" i="1">
                        <a:latin typeface="Cambria Math" charset="0"/>
                      </a:rPr>
                      <m:t>𝑋</m:t>
                    </m:r>
                    <m:r>
                      <a:rPr lang="en-US" altLang="zh-CN" sz="1800" i="1">
                        <a:latin typeface="Cambria Math" charset="0"/>
                      </a:rPr>
                      <m:t>×</m:t>
                    </m:r>
                    <m:r>
                      <a:rPr lang="en-US" altLang="zh-CN" sz="1800" i="1">
                        <a:latin typeface="Cambria Math" charset="0"/>
                      </a:rPr>
                      <m:t>𝑌</m:t>
                    </m:r>
                    <m:r>
                      <a:rPr lang="en-US" altLang="zh-CN" sz="1800" i="1">
                        <a:latin typeface="Cambria Math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1800" dirty="0"/>
              </a:p>
              <a:p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学习（训练）过程</a:t>
                </a:r>
                <a:endParaRPr lang="en-US" altLang="zh-CN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sz="1800" i="1">
                        <a:latin typeface="Cambria Math" charset="0"/>
                      </a:rPr>
                      <m:t>∈</m:t>
                    </m:r>
                    <m:r>
                      <a:rPr lang="en-US" altLang="zh-CN" sz="1800" i="1">
                        <a:latin typeface="Cambria Math" charset="0"/>
                      </a:rPr>
                      <m:t>𝐹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sz="18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826165"/>
                <a:ext cx="2916324" cy="2569667"/>
              </a:xfrm>
              <a:prstGeom prst="rect">
                <a:avLst/>
              </a:prstGeom>
              <a:blipFill rotWithShape="0">
                <a:blip r:embed="rId3"/>
                <a:stretch>
                  <a:fillRect t="-19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152105" y="1668378"/>
            <a:ext cx="5624513" cy="4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特征向量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04" y="2181520"/>
            <a:ext cx="1943116" cy="1215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/>
          <p:cNvSpPr/>
          <p:nvPr/>
        </p:nvSpPr>
        <p:spPr>
          <a:xfrm>
            <a:off x="3407883" y="3638268"/>
            <a:ext cx="1338829" cy="1051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你如何区分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汪星人</a:t>
            </a:r>
            <a:endParaRPr lang="en-US" altLang="zh-CN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喵星人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396768" y="2046421"/>
            <a:ext cx="0" cy="2771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479614" y="1975471"/>
            <a:ext cx="5693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大小</a:t>
            </a:r>
            <a:endParaRPr lang="en-US" sz="1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r="67525" b="47047"/>
          <a:stretch/>
        </p:blipFill>
        <p:spPr>
          <a:xfrm>
            <a:off x="5561835" y="3606899"/>
            <a:ext cx="1043879" cy="9089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750" r="47354" b="74649"/>
          <a:stretch/>
        </p:blipFill>
        <p:spPr>
          <a:xfrm>
            <a:off x="6887184" y="1992414"/>
            <a:ext cx="1674185" cy="1469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16" y="3903452"/>
            <a:ext cx="824865" cy="756814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5396768" y="4817930"/>
            <a:ext cx="33107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582201" y="4241959"/>
            <a:ext cx="5936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驯化程度</a:t>
            </a:r>
            <a:endParaRPr lang="en-US" sz="1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207353" y="2316966"/>
            <a:ext cx="2878452" cy="2590588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图片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290" y="2583162"/>
            <a:ext cx="524822" cy="5291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95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分词：准备词袋模型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jieba</a:t>
            </a:r>
            <a:r>
              <a:rPr lang="zh-CN" altLang="en-US" dirty="0"/>
              <a:t>分词进行简单分词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90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0" y="1576870"/>
            <a:ext cx="6858000" cy="28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3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去除停用词（</a:t>
            </a:r>
            <a:r>
              <a:rPr lang="en-US" altLang="zh-CN" dirty="0" err="1"/>
              <a:t>stopwords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97775"/>
            <a:ext cx="6775664" cy="331819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79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提取特征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62" y="1206979"/>
            <a:ext cx="6356176" cy="379504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4038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使用朴素贝叶斯分类器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93</a:t>
            </a:fld>
            <a:endParaRPr lang="en-US" altLang="zh-C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6" y="1085850"/>
            <a:ext cx="5053263" cy="4000501"/>
          </a:xfrm>
        </p:spPr>
      </p:pic>
    </p:spTree>
    <p:extLst>
      <p:ext uri="{BB962C8B-B14F-4D97-AF65-F5344CB8AC3E}">
        <p14:creationId xmlns:p14="http://schemas.microsoft.com/office/powerpoint/2010/main" val="152636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64A6EE5-75F8-7140-9111-BDD81FA57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谢谢！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DEC7A2D4-CAA9-5940-BC0D-0AD74DFE1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27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7538</TotalTime>
  <Words>5618</Words>
  <Application>Microsoft Macintosh PowerPoint</Application>
  <PresentationFormat>On-screen Show (16:9)</PresentationFormat>
  <Paragraphs>1112</Paragraphs>
  <Slides>94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16" baseType="lpstr">
      <vt:lpstr>楷体</vt:lpstr>
      <vt:lpstr>楷体</vt:lpstr>
      <vt:lpstr>Microsoft YaHei</vt:lpstr>
      <vt:lpstr>Microsoft YaHei</vt:lpstr>
      <vt:lpstr>宋体</vt:lpstr>
      <vt:lpstr>STZhongsong</vt:lpstr>
      <vt:lpstr>方正兰亭细黑_GBK</vt:lpstr>
      <vt:lpstr>Arial</vt:lpstr>
      <vt:lpstr>Calibri</vt:lpstr>
      <vt:lpstr>Cambria Math</vt:lpstr>
      <vt:lpstr>Courier New</vt:lpstr>
      <vt:lpstr>Helvetica Neue</vt:lpstr>
      <vt:lpstr>Times</vt:lpstr>
      <vt:lpstr>Times New Roman</vt:lpstr>
      <vt:lpstr>Times-Roman</vt:lpstr>
      <vt:lpstr>Verdana</vt:lpstr>
      <vt:lpstr>Wingdings</vt:lpstr>
      <vt:lpstr>Wingdings 2</vt:lpstr>
      <vt:lpstr>清风素材 https://12sc.taobao.com/</vt:lpstr>
      <vt:lpstr>1_清风素材 https://12sc.taobao.com/</vt:lpstr>
      <vt:lpstr>2_清风素材 https://12sc.taobao.com/</vt:lpstr>
      <vt:lpstr>3_清风素材 https://12sc.taobao.com/</vt:lpstr>
      <vt:lpstr>PowerPoint Presentation</vt:lpstr>
      <vt:lpstr>监督学习概览</vt:lpstr>
      <vt:lpstr>监督学习概览</vt:lpstr>
      <vt:lpstr>PowerPoint Presentation</vt:lpstr>
      <vt:lpstr>分类问题的基本步骤</vt:lpstr>
      <vt:lpstr>分类问题的基本步骤</vt:lpstr>
      <vt:lpstr>分类问题的基本步骤</vt:lpstr>
      <vt:lpstr>分类问题的基本步骤</vt:lpstr>
      <vt:lpstr>分类问题的基本步骤</vt:lpstr>
      <vt:lpstr>分类问题的基本步骤</vt:lpstr>
      <vt:lpstr>分类问题的基本步骤</vt:lpstr>
      <vt:lpstr>分类问题的基本步骤</vt:lpstr>
      <vt:lpstr>分类问题的基本步骤</vt:lpstr>
      <vt:lpstr>分类问题的基本步骤</vt:lpstr>
      <vt:lpstr>精度（误差）的评测效果总是好吗？</vt:lpstr>
      <vt:lpstr>精度（误差）的评测效果总是好吗？</vt:lpstr>
      <vt:lpstr>精度（误差）的评测效果总是好吗？</vt:lpstr>
      <vt:lpstr>精度（误差）的评测效果总是好吗？</vt:lpstr>
      <vt:lpstr>分类问题的基本评测</vt:lpstr>
      <vt:lpstr>分类问题的基本评测</vt:lpstr>
      <vt:lpstr>分类问题的基本评测</vt:lpstr>
      <vt:lpstr>分类问题的基本评测</vt:lpstr>
      <vt:lpstr>分类问题的实际经验</vt:lpstr>
      <vt:lpstr>PowerPoint Presentation</vt:lpstr>
      <vt:lpstr>监督学习算法分类</vt:lpstr>
      <vt:lpstr>决策树 – Decision Tree</vt:lpstr>
      <vt:lpstr>二值分类数据</vt:lpstr>
      <vt:lpstr>决策函数</vt:lpstr>
      <vt:lpstr>决策函数测试</vt:lpstr>
      <vt:lpstr>决策函数的选择</vt:lpstr>
      <vt:lpstr>决策树训练算法</vt:lpstr>
      <vt:lpstr>决策树算法</vt:lpstr>
      <vt:lpstr>决策树算法</vt:lpstr>
      <vt:lpstr>选择决策特征</vt:lpstr>
      <vt:lpstr>如何度量混杂度</vt:lpstr>
      <vt:lpstr>如何度量混杂度</vt:lpstr>
      <vt:lpstr>信息熵 - Entropy</vt:lpstr>
      <vt:lpstr>信息熵 - Entropy</vt:lpstr>
      <vt:lpstr>练习题</vt:lpstr>
      <vt:lpstr>如何深入理解熵？</vt:lpstr>
      <vt:lpstr>如何深入理解熵？</vt:lpstr>
      <vt:lpstr>复习：联合概率分布</vt:lpstr>
      <vt:lpstr>复习：条件概率</vt:lpstr>
      <vt:lpstr>条件熵 – Conditional Entropy</vt:lpstr>
      <vt:lpstr>如何深入理解条件熵？</vt:lpstr>
      <vt:lpstr>两个随机变量X和A</vt:lpstr>
      <vt:lpstr>条件熵与信息增益</vt:lpstr>
      <vt:lpstr>举例</vt:lpstr>
      <vt:lpstr>选择决策特征</vt:lpstr>
      <vt:lpstr>   选择决策特征</vt:lpstr>
      <vt:lpstr>关于决策树算法</vt:lpstr>
      <vt:lpstr>使用GINI指数度量Impurity</vt:lpstr>
      <vt:lpstr>决策树算法</vt:lpstr>
      <vt:lpstr>决策树算法改进:数值型特征</vt:lpstr>
      <vt:lpstr>数值型特征建立的决策树</vt:lpstr>
      <vt:lpstr>案例分析：IRIS数据集</vt:lpstr>
      <vt:lpstr>案例分析：IRIS数据集</vt:lpstr>
      <vt:lpstr>示例：只使用花瓣(Petal）特征</vt:lpstr>
      <vt:lpstr>示例：只使用花瓣(Petal）特征</vt:lpstr>
      <vt:lpstr>示例：只使用花瓣(Petal）特征</vt:lpstr>
      <vt:lpstr>示例：只使用花瓣(Petal）特征</vt:lpstr>
      <vt:lpstr>示例：只使用花瓣(Petal）特征</vt:lpstr>
      <vt:lpstr>示例：只使用花瓣(Petal）特征</vt:lpstr>
      <vt:lpstr>可视化分类边界</vt:lpstr>
      <vt:lpstr>划分训练集/测试集</vt:lpstr>
      <vt:lpstr>过拟合问题</vt:lpstr>
      <vt:lpstr>如何解决过拟合？</vt:lpstr>
      <vt:lpstr>PowerPoint Presentation</vt:lpstr>
      <vt:lpstr>文本分类举例——垃圾信息过滤</vt:lpstr>
      <vt:lpstr>文本分类举例——话题分类</vt:lpstr>
      <vt:lpstr>文本分类举例——情感分析</vt:lpstr>
      <vt:lpstr>文本分类举例——情感分析</vt:lpstr>
      <vt:lpstr>什么是情感分析？</vt:lpstr>
      <vt:lpstr>Scherer 情感状态类型</vt:lpstr>
      <vt:lpstr>案例：商品评论情感分析</vt:lpstr>
      <vt:lpstr>案例：饭店评论情感分析</vt:lpstr>
      <vt:lpstr>案例：微博情感分析</vt:lpstr>
      <vt:lpstr>案例：微博情感分析</vt:lpstr>
      <vt:lpstr>文本分类的形式化定义</vt:lpstr>
      <vt:lpstr>文本分类方法#1：人工分类</vt:lpstr>
      <vt:lpstr>文本分类方法#2：基于规则的分类</vt:lpstr>
      <vt:lpstr>规则分类举例</vt:lpstr>
      <vt:lpstr>文本分类方法#3：基于统计学习的分类</vt:lpstr>
      <vt:lpstr>PowerPoint Presentation</vt:lpstr>
      <vt:lpstr>利用sklearn进行情感分析</vt:lpstr>
      <vt:lpstr>读取数据</vt:lpstr>
      <vt:lpstr>数据预处理</vt:lpstr>
      <vt:lpstr>小白版情感分析：snownlp库</vt:lpstr>
      <vt:lpstr>小白版情感分析：snownlp库</vt:lpstr>
      <vt:lpstr>分词：准备词袋模型</vt:lpstr>
      <vt:lpstr>去除停用词（stopwords）</vt:lpstr>
      <vt:lpstr>提取特征</vt:lpstr>
      <vt:lpstr>使用朴素贝叶斯分类器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范 举</cp:lastModifiedBy>
  <cp:revision>380</cp:revision>
  <cp:lastPrinted>2021-03-28T07:40:01Z</cp:lastPrinted>
  <dcterms:created xsi:type="dcterms:W3CDTF">2015-01-23T04:02:45Z</dcterms:created>
  <dcterms:modified xsi:type="dcterms:W3CDTF">2022-11-11T04:45:15Z</dcterms:modified>
  <cp:category/>
  <cp:contentStatus>12sc.taobao.com</cp:contentStatus>
</cp:coreProperties>
</file>